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78" r:id="rId3"/>
    <p:sldId id="305" r:id="rId4"/>
    <p:sldId id="298" r:id="rId5"/>
    <p:sldId id="296" r:id="rId6"/>
    <p:sldId id="306" r:id="rId7"/>
    <p:sldId id="307" r:id="rId8"/>
    <p:sldId id="302" r:id="rId9"/>
    <p:sldId id="303" r:id="rId10"/>
    <p:sldId id="308" r:id="rId11"/>
    <p:sldId id="309" r:id="rId12"/>
    <p:sldId id="310" r:id="rId13"/>
    <p:sldId id="311" r:id="rId14"/>
    <p:sldId id="313" r:id="rId15"/>
    <p:sldId id="312" r:id="rId16"/>
    <p:sldId id="304" r:id="rId17"/>
    <p:sldId id="294" r:id="rId1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96"/>
    <a:srgbClr val="A0BBDC"/>
    <a:srgbClr val="D6E3F2"/>
    <a:srgbClr val="C7F3E2"/>
    <a:srgbClr val="FFFFFF"/>
    <a:srgbClr val="41C0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7" autoAdjust="0"/>
    <p:restoredTop sz="74520" autoAdjust="0"/>
  </p:normalViewPr>
  <p:slideViewPr>
    <p:cSldViewPr>
      <p:cViewPr>
        <p:scale>
          <a:sx n="80" d="100"/>
          <a:sy n="80" d="100"/>
        </p:scale>
        <p:origin x="-9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1.1544494438195257E-2"/>
          <c:y val="0"/>
          <c:w val="0.68344972503437174"/>
          <c:h val="0.98409114769744699"/>
        </c:manualLayout>
      </c:layout>
      <c:pie3DChart>
        <c:varyColors val="1"/>
        <c:ser>
          <c:idx val="0"/>
          <c:order val="0"/>
          <c:explosion val="25"/>
          <c:dLbls>
            <c:txPr>
              <a:bodyPr/>
              <a:lstStyle/>
              <a:p>
                <a:pPr>
                  <a:defRPr sz="1400"/>
                </a:pPr>
                <a:endParaRPr lang="en-US"/>
              </a:p>
            </c:txPr>
            <c:showVal val="1"/>
            <c:showLeaderLines val="1"/>
          </c:dLbls>
          <c:cat>
            <c:strRef>
              <c:f>Sheet1!$A$31:$A$38</c:f>
              <c:strCache>
                <c:ptCount val="8"/>
                <c:pt idx="0">
                  <c:v>Tuition and Fees</c:v>
                </c:pt>
                <c:pt idx="1">
                  <c:v>State Appropriations</c:v>
                </c:pt>
                <c:pt idx="2">
                  <c:v>Federal Grants &amp; Contracts</c:v>
                </c:pt>
                <c:pt idx="3">
                  <c:v>State Grants &amp; Contracts</c:v>
                </c:pt>
                <c:pt idx="4">
                  <c:v>Local Grants &amp; Contracts</c:v>
                </c:pt>
                <c:pt idx="5">
                  <c:v>Private Gifts, Grants &amp; Contracts</c:v>
                </c:pt>
                <c:pt idx="6">
                  <c:v>Sales &amp; Service, Other</c:v>
                </c:pt>
                <c:pt idx="7">
                  <c:v>Sales &amp; Service, Auxiliary</c:v>
                </c:pt>
              </c:strCache>
            </c:strRef>
          </c:cat>
          <c:val>
            <c:numRef>
              <c:f>Sheet1!$B$31:$B$38</c:f>
              <c:numCache>
                <c:formatCode>0.0%</c:formatCode>
                <c:ptCount val="8"/>
                <c:pt idx="0">
                  <c:v>0.42400000000000032</c:v>
                </c:pt>
                <c:pt idx="1">
                  <c:v>0.10299999999999998</c:v>
                </c:pt>
                <c:pt idx="2">
                  <c:v>0.18600000000000042</c:v>
                </c:pt>
                <c:pt idx="3">
                  <c:v>6.5000000000000072E-2</c:v>
                </c:pt>
                <c:pt idx="4">
                  <c:v>1.0000000000000033E-3</c:v>
                </c:pt>
                <c:pt idx="5">
                  <c:v>2.9000000000000022E-2</c:v>
                </c:pt>
                <c:pt idx="6">
                  <c:v>3.2000000000000091E-2</c:v>
                </c:pt>
                <c:pt idx="7">
                  <c:v>0.15900000000000042</c:v>
                </c:pt>
              </c:numCache>
            </c:numRef>
          </c:val>
        </c:ser>
      </c:pie3DChart>
    </c:plotArea>
    <c:legend>
      <c:legendPos val="r"/>
      <c:txPr>
        <a:bodyPr/>
        <a:lstStyle/>
        <a:p>
          <a:pPr>
            <a:defRPr sz="14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04" tIns="46653" rIns="93304" bIns="46653"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8131" y="1"/>
            <a:ext cx="3043343" cy="465455"/>
          </a:xfrm>
          <a:prstGeom prst="rect">
            <a:avLst/>
          </a:prstGeom>
        </p:spPr>
        <p:txBody>
          <a:bodyPr vert="horz" lIns="93304" tIns="46653" rIns="93304" bIns="46653" rtlCol="0"/>
          <a:lstStyle>
            <a:lvl1pPr algn="r" fontAlgn="auto">
              <a:spcBef>
                <a:spcPts val="0"/>
              </a:spcBef>
              <a:spcAft>
                <a:spcPts val="0"/>
              </a:spcAft>
              <a:defRPr sz="1300" smtClean="0">
                <a:latin typeface="+mn-lt"/>
                <a:cs typeface="+mn-cs"/>
              </a:defRPr>
            </a:lvl1pPr>
          </a:lstStyle>
          <a:p>
            <a:pPr>
              <a:defRPr/>
            </a:pPr>
            <a:fld id="{C2AD8C6A-85CE-4517-8AA5-AB5A19E6A990}" type="datetimeFigureOut">
              <a:rPr lang="en-US"/>
              <a:pPr>
                <a:defRPr/>
              </a:pPr>
              <a:t>1/16/2011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4" tIns="46653" rIns="93304" bIns="46653"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31"/>
            <a:ext cx="3043343" cy="465455"/>
          </a:xfrm>
          <a:prstGeom prst="rect">
            <a:avLst/>
          </a:prstGeom>
        </p:spPr>
        <p:txBody>
          <a:bodyPr vert="horz" lIns="93304" tIns="46653" rIns="93304" bIns="46653"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304" tIns="46653" rIns="93304" bIns="46653" rtlCol="0" anchor="b"/>
          <a:lstStyle>
            <a:lvl1pPr algn="r" fontAlgn="auto">
              <a:spcBef>
                <a:spcPts val="0"/>
              </a:spcBef>
              <a:spcAft>
                <a:spcPts val="0"/>
              </a:spcAft>
              <a:defRPr sz="1300" smtClean="0">
                <a:latin typeface="+mn-lt"/>
                <a:cs typeface="+mn-cs"/>
              </a:defRPr>
            </a:lvl1pPr>
          </a:lstStyle>
          <a:p>
            <a:pPr>
              <a:defRPr/>
            </a:pPr>
            <a:fld id="{69009711-C506-4BF8-9F75-53841C89AB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New to Stevens, kind of….</a:t>
            </a:r>
          </a:p>
          <a:p>
            <a:pPr>
              <a:spcBef>
                <a:spcPct val="0"/>
              </a:spcBef>
            </a:pPr>
            <a:r>
              <a:rPr lang="en-US" dirty="0" smtClean="0"/>
              <a:t>Insider / Outsider perspective</a:t>
            </a:r>
          </a:p>
          <a:p>
            <a:pPr>
              <a:spcBef>
                <a:spcPct val="0"/>
              </a:spcBef>
            </a:pPr>
            <a:r>
              <a:rPr lang="en-US" dirty="0" smtClean="0"/>
              <a:t>My role here is to drive enrollment through building out brand and sharing ideas</a:t>
            </a:r>
          </a:p>
          <a:p>
            <a:pPr lvl="1">
              <a:spcBef>
                <a:spcPct val="0"/>
              </a:spcBef>
            </a:pPr>
            <a:r>
              <a:rPr lang="en-US" dirty="0" smtClean="0"/>
              <a:t>Externally: The idea of Stevens  - our story and our offerings</a:t>
            </a:r>
          </a:p>
          <a:p>
            <a:pPr lvl="1">
              <a:spcBef>
                <a:spcPct val="0"/>
              </a:spcBef>
            </a:pPr>
            <a:r>
              <a:rPr lang="en-US" dirty="0" smtClean="0"/>
              <a:t>Internally: The idea of leveraging our efforts and resources in marketing</a:t>
            </a:r>
          </a:p>
          <a:p>
            <a:pPr>
              <a:spcBef>
                <a:spcPct val="0"/>
              </a:spcBef>
            </a:pPr>
            <a:endParaRPr lang="en-US" dirty="0" smtClean="0"/>
          </a:p>
          <a:p>
            <a:pPr>
              <a:spcBef>
                <a:spcPct val="0"/>
              </a:spcBef>
            </a:pPr>
            <a:r>
              <a:rPr lang="en-US" dirty="0" smtClean="0"/>
              <a:t>This presentation is about those 2 ideas and the things we need to focus on to share them successfully.</a:t>
            </a:r>
          </a:p>
          <a:p>
            <a:pPr>
              <a:spcBef>
                <a:spcPct val="0"/>
              </a:spcBef>
            </a:pPr>
            <a:endParaRPr lang="en-US" dirty="0" smtClean="0"/>
          </a:p>
          <a:p>
            <a:pPr>
              <a:spcBef>
                <a:spcPct val="0"/>
              </a:spcBef>
            </a:pPr>
            <a:r>
              <a:rPr lang="en-US" dirty="0" smtClean="0"/>
              <a:t>Note: Integrated Marketing</a:t>
            </a:r>
            <a:r>
              <a:rPr lang="en-US" baseline="30000" dirty="0" smtClean="0"/>
              <a:t> </a:t>
            </a:r>
            <a:r>
              <a:rPr lang="en-US" dirty="0" smtClean="0"/>
              <a:t>is a process that allows an organization to concentrate its limited resources on the greatest opportunities to increase revenue and achieve a sustainable competitive advantage.  Its about multiplying and reinforcing our strengths and efforts.</a:t>
            </a:r>
          </a:p>
          <a:p>
            <a:pPr>
              <a:spcBef>
                <a:spcPct val="0"/>
              </a:spcBef>
            </a:pPr>
            <a:endParaRPr lang="en-US"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AC036-3478-4CF8-89BD-F322B5D4234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EC120-7AF6-4DA8-BC1D-79AB16F55F4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EC120-7AF6-4DA8-BC1D-79AB16F55F4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Building an integrated marketing process, in any organization is this is a long term process but may have the most profound impact of all the things we discuss today because it will align our efforts and lead to greater brand awareness and operational efficiency. </a:t>
            </a:r>
            <a:endParaRPr lang="en-US" sz="1600" dirty="0"/>
          </a:p>
        </p:txBody>
      </p:sp>
      <p:sp>
        <p:nvSpPr>
          <p:cNvPr id="4" name="Slide Number Placeholder 3"/>
          <p:cNvSpPr>
            <a:spLocks noGrp="1"/>
          </p:cNvSpPr>
          <p:nvPr>
            <p:ph type="sldNum" sz="quarter" idx="10"/>
          </p:nvPr>
        </p:nvSpPr>
        <p:spPr/>
        <p:txBody>
          <a:bodyPr/>
          <a:lstStyle/>
          <a:p>
            <a:fld id="{B19B862C-6032-4D16-8BA2-85F11FAAB436}"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EC120-7AF6-4DA8-BC1D-79AB16F55F4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Building an integrated marketing process, in any organization is this is a long term process but may have the most profound impact of all the things we discuss today because it will align our efforts and lead to greater brand awareness and operational efficiency. </a:t>
            </a:r>
            <a:endParaRPr lang="en-US" sz="1600" dirty="0"/>
          </a:p>
        </p:txBody>
      </p:sp>
      <p:sp>
        <p:nvSpPr>
          <p:cNvPr id="4" name="Slide Number Placeholder 3"/>
          <p:cNvSpPr>
            <a:spLocks noGrp="1"/>
          </p:cNvSpPr>
          <p:nvPr>
            <p:ph type="sldNum" sz="quarter" idx="10"/>
          </p:nvPr>
        </p:nvSpPr>
        <p:spPr/>
        <p:txBody>
          <a:bodyPr/>
          <a:lstStyle/>
          <a:p>
            <a:fld id="{B19B862C-6032-4D16-8BA2-85F11FAAB436}"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New to Stevens, kind of….</a:t>
            </a:r>
          </a:p>
          <a:p>
            <a:pPr>
              <a:spcBef>
                <a:spcPct val="0"/>
              </a:spcBef>
            </a:pPr>
            <a:r>
              <a:rPr lang="en-US" smtClean="0"/>
              <a:t>Insider / Outsider perspective</a:t>
            </a:r>
          </a:p>
          <a:p>
            <a:pPr>
              <a:spcBef>
                <a:spcPct val="0"/>
              </a:spcBef>
            </a:pPr>
            <a:r>
              <a:rPr lang="en-US" smtClean="0"/>
              <a:t>My role here is to drive enrollment through building out brand and sharing ideas</a:t>
            </a:r>
          </a:p>
          <a:p>
            <a:pPr lvl="1">
              <a:spcBef>
                <a:spcPct val="0"/>
              </a:spcBef>
            </a:pPr>
            <a:r>
              <a:rPr lang="en-US" smtClean="0"/>
              <a:t>Externally: The idea of Stevens  - our story and our offerings</a:t>
            </a:r>
          </a:p>
          <a:p>
            <a:pPr lvl="1">
              <a:spcBef>
                <a:spcPct val="0"/>
              </a:spcBef>
            </a:pPr>
            <a:r>
              <a:rPr lang="en-US" smtClean="0"/>
              <a:t>Internally: The idea of leveraging our efforts and resources in marketing</a:t>
            </a:r>
          </a:p>
          <a:p>
            <a:pPr>
              <a:spcBef>
                <a:spcPct val="0"/>
              </a:spcBef>
            </a:pPr>
            <a:endParaRPr lang="en-US" smtClean="0"/>
          </a:p>
          <a:p>
            <a:pPr>
              <a:spcBef>
                <a:spcPct val="0"/>
              </a:spcBef>
            </a:pPr>
            <a:r>
              <a:rPr lang="en-US" smtClean="0"/>
              <a:t>This presentation is about those 2 ideas and the things we need to focus on to share them successfully.</a:t>
            </a:r>
          </a:p>
          <a:p>
            <a:pPr>
              <a:spcBef>
                <a:spcPct val="0"/>
              </a:spcBef>
            </a:pPr>
            <a:endParaRPr lang="en-US" smtClean="0"/>
          </a:p>
          <a:p>
            <a:pPr>
              <a:spcBef>
                <a:spcPct val="0"/>
              </a:spcBef>
            </a:pPr>
            <a:r>
              <a:rPr lang="en-US" smtClean="0"/>
              <a:t>Note: Integrated Marketing</a:t>
            </a:r>
            <a:r>
              <a:rPr lang="en-US" baseline="30000" smtClean="0"/>
              <a:t> </a:t>
            </a:r>
            <a:r>
              <a:rPr lang="en-US" smtClean="0"/>
              <a:t>is a process that allows an organization to concentrate its limited resources on the greatest opportunities to increase revenue and achieve a sustainable competitive advantage.  Its about multiplying and reinforcing our strengths and efforts.</a:t>
            </a:r>
          </a:p>
          <a:p>
            <a:pPr>
              <a:spcBef>
                <a:spcPct val="0"/>
              </a:spcBef>
            </a:pPr>
            <a:endParaRPr lang="en-US"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AC036-3478-4CF8-89BD-F322B5D42344}" type="slidenum">
              <a:rPr lang="en-US"/>
              <a:pPr fontAlgn="base">
                <a:spcBef>
                  <a:spcPct val="0"/>
                </a:spcBef>
                <a:spcAft>
                  <a:spcPct val="0"/>
                </a:spcAft>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Building an integrated marketing process, in any organization is this is a long term process but may have the most profound impact of all the things we discuss today because it will align our efforts and lead to greater brand awareness and operational efficiency. </a:t>
            </a:r>
            <a:endParaRPr lang="en-US" sz="1600" dirty="0"/>
          </a:p>
        </p:txBody>
      </p:sp>
      <p:sp>
        <p:nvSpPr>
          <p:cNvPr id="4" name="Slide Number Placeholder 3"/>
          <p:cNvSpPr>
            <a:spLocks noGrp="1"/>
          </p:cNvSpPr>
          <p:nvPr>
            <p:ph type="sldNum" sz="quarter" idx="10"/>
          </p:nvPr>
        </p:nvSpPr>
        <p:spPr/>
        <p:txBody>
          <a:bodyPr/>
          <a:lstStyle/>
          <a:p>
            <a:fld id="{B19B862C-6032-4D16-8BA2-85F11FAAB43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have a lot of quality – facilities, appearance</a:t>
            </a:r>
          </a:p>
          <a:p>
            <a:pPr eaLnBrk="1" hangingPunct="1">
              <a:spcBef>
                <a:spcPct val="0"/>
              </a:spcBef>
            </a:pPr>
            <a:r>
              <a:rPr lang="en-US" dirty="0" smtClean="0"/>
              <a:t>In fact, I believe the single most important reason why Carolina has made such progress over the last decade is its attention to the quality.</a:t>
            </a:r>
          </a:p>
          <a:p>
            <a:pPr eaLnBrk="1" hangingPunct="1">
              <a:spcBef>
                <a:spcPct val="0"/>
              </a:spcBef>
            </a:pPr>
            <a:r>
              <a:rPr lang="en-US" dirty="0" smtClean="0"/>
              <a:t>But quality will need to be advanced even more.</a:t>
            </a:r>
          </a:p>
          <a:p>
            <a:pPr eaLnBrk="1" hangingPunct="1">
              <a:spcBef>
                <a:spcPct val="0"/>
              </a:spcBef>
            </a:pPr>
            <a:r>
              <a:rPr lang="en-US" dirty="0" smtClean="0"/>
              <a:t>We will need quality in our classrooms, technology, research labs, other buildings and facilities – appearance</a:t>
            </a:r>
          </a:p>
          <a:p>
            <a:pPr eaLnBrk="1" hangingPunct="1">
              <a:spcBef>
                <a:spcPct val="0"/>
              </a:spcBef>
            </a:pPr>
            <a:r>
              <a:rPr lang="en-US" dirty="0" smtClean="0"/>
              <a:t>If we fail to emphasize quality, all of our other qualitative goals are in jeopardy</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B1B2F9-186E-46DA-89E8-58D2D4443C68}"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Building an integrated marketing process, in any organization is this is a long term process but may have the most profound impact of all the things we discuss today because it will align our efforts and lead to greater brand awareness and operational efficiency. </a:t>
            </a:r>
            <a:endParaRPr lang="en-US" sz="1600" dirty="0"/>
          </a:p>
        </p:txBody>
      </p:sp>
      <p:sp>
        <p:nvSpPr>
          <p:cNvPr id="4" name="Slide Number Placeholder 3"/>
          <p:cNvSpPr>
            <a:spLocks noGrp="1"/>
          </p:cNvSpPr>
          <p:nvPr>
            <p:ph type="sldNum" sz="quarter" idx="10"/>
          </p:nvPr>
        </p:nvSpPr>
        <p:spPr/>
        <p:txBody>
          <a:bodyPr/>
          <a:lstStyle/>
          <a:p>
            <a:fld id="{B19B862C-6032-4D16-8BA2-85F11FAAB43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Building an integrated marketing process, in any organization is this is a long term process but may have the most profound impact of all the things we discuss today because it will align our efforts and lead to greater brand awareness and operational efficiency. </a:t>
            </a:r>
            <a:endParaRPr lang="en-US" sz="1600" dirty="0"/>
          </a:p>
        </p:txBody>
      </p:sp>
      <p:sp>
        <p:nvSpPr>
          <p:cNvPr id="4" name="Slide Number Placeholder 3"/>
          <p:cNvSpPr>
            <a:spLocks noGrp="1"/>
          </p:cNvSpPr>
          <p:nvPr>
            <p:ph type="sldNum" sz="quarter" idx="10"/>
          </p:nvPr>
        </p:nvSpPr>
        <p:spPr/>
        <p:txBody>
          <a:bodyPr/>
          <a:lstStyle/>
          <a:p>
            <a:fld id="{B19B862C-6032-4D16-8BA2-85F11FAAB43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EC120-7AF6-4DA8-BC1D-79AB16F55F4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EC120-7AF6-4DA8-BC1D-79AB16F55F4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Building an integrated marketing process, in any organization is this is a long term process but may have the most profound impact of all the things we discuss today because it will align our efforts and lead to greater brand awareness and operational efficiency. </a:t>
            </a:r>
            <a:endParaRPr lang="en-US" sz="1600" dirty="0"/>
          </a:p>
        </p:txBody>
      </p:sp>
      <p:sp>
        <p:nvSpPr>
          <p:cNvPr id="4" name="Slide Number Placeholder 3"/>
          <p:cNvSpPr>
            <a:spLocks noGrp="1"/>
          </p:cNvSpPr>
          <p:nvPr>
            <p:ph type="sldNum" sz="quarter" idx="10"/>
          </p:nvPr>
        </p:nvSpPr>
        <p:spPr/>
        <p:txBody>
          <a:bodyPr/>
          <a:lstStyle/>
          <a:p>
            <a:fld id="{B19B862C-6032-4D16-8BA2-85F11FAAB43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Building an integrated marketing process, in any organization is this is a long term process but may have the most profound impact of all the things we discuss today because it will align our efforts and lead to greater brand awareness and operational efficiency. </a:t>
            </a:r>
            <a:endParaRPr lang="en-US" sz="1600" dirty="0"/>
          </a:p>
        </p:txBody>
      </p:sp>
      <p:sp>
        <p:nvSpPr>
          <p:cNvPr id="4" name="Slide Number Placeholder 3"/>
          <p:cNvSpPr>
            <a:spLocks noGrp="1"/>
          </p:cNvSpPr>
          <p:nvPr>
            <p:ph type="sldNum" sz="quarter" idx="10"/>
          </p:nvPr>
        </p:nvSpPr>
        <p:spPr/>
        <p:txBody>
          <a:bodyPr/>
          <a:lstStyle/>
          <a:p>
            <a:fld id="{B19B862C-6032-4D16-8BA2-85F11FAAB43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C62DC-6599-4A89-82E8-C82B80AA69E9}" type="datetimeFigureOut">
              <a:rPr lang="en-US"/>
              <a:pPr>
                <a:defRPr/>
              </a:pPr>
              <a:t>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14A0DE-1592-43DF-BF6E-17AEA10952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99D886-FC99-46A1-A3E6-AE6BB4C13A86}" type="datetimeFigureOut">
              <a:rPr lang="en-US"/>
              <a:pPr>
                <a:defRPr/>
              </a:pPr>
              <a:t>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C1DBD-3E96-429B-9FC3-80C288C374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C1261F-93B0-4B01-8817-3ACED841BFCF}" type="datetimeFigureOut">
              <a:rPr lang="en-US"/>
              <a:pPr>
                <a:defRPr/>
              </a:pPr>
              <a:t>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AF8454-E129-473D-A771-8E6CECFA8C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0B8890D-07E5-4B01-BD6A-7EB837FECC0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072403-8DDC-4FFD-8728-A765CE0189F6}" type="datetimeFigureOut">
              <a:rPr lang="en-US"/>
              <a:pPr>
                <a:defRPr/>
              </a:pPr>
              <a:t>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D282B7-8ABD-45DE-BA84-312860E5F6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A7DCA7-DB09-42BC-B59B-FCF44CCC5EE3}" type="datetimeFigureOut">
              <a:rPr lang="en-US"/>
              <a:pPr>
                <a:defRPr/>
              </a:pPr>
              <a:t>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6F5334-1164-44F1-B020-DF4A750EB3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8C07C0-A088-4527-BC32-861E23BA22B2}" type="datetimeFigureOut">
              <a:rPr lang="en-US"/>
              <a:pPr>
                <a:defRPr/>
              </a:pPr>
              <a:t>1/16/2011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C3EB03-1ADE-4BE9-A4FB-5772AF0C59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31FD39-3784-45F6-9A02-713C02433584}" type="datetimeFigureOut">
              <a:rPr lang="en-US"/>
              <a:pPr>
                <a:defRPr/>
              </a:pPr>
              <a:t>1/16/2011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AD7EB4-A9C9-4FBB-9972-EA7B843AF5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AF8ABC-3F9B-4A2D-AAE4-52576B2026A1}" type="datetimeFigureOut">
              <a:rPr lang="en-US"/>
              <a:pPr>
                <a:defRPr/>
              </a:pPr>
              <a:t>1/16/2011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95DE05-8942-4C9F-A967-D60A29D6F6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AB1C8-05A9-46CD-9C18-0FDDCD74FC72}" type="datetimeFigureOut">
              <a:rPr lang="en-US"/>
              <a:pPr>
                <a:defRPr/>
              </a:pPr>
              <a:t>1/16/2011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1CAE04-FAC5-4C24-83A6-F4C7DEF10D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EA4025-56A3-4969-9E6D-624CBC2C0509}" type="datetimeFigureOut">
              <a:rPr lang="en-US"/>
              <a:pPr>
                <a:defRPr/>
              </a:pPr>
              <a:t>1/16/2011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97ED87-87FA-4F52-B769-D949BA3480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0F3273-6D50-4082-A19E-B4FC0296E475}" type="datetimeFigureOut">
              <a:rPr lang="en-US"/>
              <a:pPr>
                <a:defRPr/>
              </a:pPr>
              <a:t>1/16/2011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21D061-F234-493C-82F9-0B7B58AA0D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E0FAE1B-1C81-4515-B9E6-D27B6E9EC189}" type="datetimeFigureOut">
              <a:rPr lang="en-US"/>
              <a:pPr>
                <a:defRPr/>
              </a:pPr>
              <a:t>1/16/2011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89B5459-5457-4904-A98B-3126FCF4AE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http://www.sc.edu/icons/usc.logo2.gif" TargetMode="External"/><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cid:3377788520_18460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http://www.sc.edu/icons/usc.logo2.gif"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http://www.sc.edu/icons/usc.logo2.gif" TargetMode="Externa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baun.jpg"/>
          <p:cNvPicPr>
            <a:picLocks noChangeAspect="1"/>
          </p:cNvPicPr>
          <p:nvPr/>
        </p:nvPicPr>
        <p:blipFill>
          <a:blip r:embed="rId3" cstate="print"/>
          <a:srcRect t="9677"/>
          <a:stretch>
            <a:fillRect/>
          </a:stretch>
        </p:blipFill>
        <p:spPr bwMode="auto">
          <a:xfrm>
            <a:off x="0" y="3886200"/>
            <a:ext cx="3352800" cy="2665046"/>
          </a:xfrm>
          <a:prstGeom prst="rect">
            <a:avLst/>
          </a:prstGeom>
          <a:noFill/>
          <a:ln w="9525">
            <a:noFill/>
            <a:miter lim="800000"/>
            <a:headEnd/>
            <a:tailEnd/>
          </a:ln>
        </p:spPr>
      </p:pic>
      <p:sp>
        <p:nvSpPr>
          <p:cNvPr id="10" name="Rectangle 9"/>
          <p:cNvSpPr/>
          <p:nvPr/>
        </p:nvSpPr>
        <p:spPr>
          <a:xfrm>
            <a:off x="0" y="0"/>
            <a:ext cx="9144000" cy="16002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effectLst>
                  <a:outerShdw blurRad="38100" dist="38100" dir="2700000" algn="tl">
                    <a:srgbClr val="000000"/>
                  </a:outerShdw>
                </a:effectLst>
                <a:latin typeface="Calibri" pitchFamily="34" charset="0"/>
                <a:ea typeface="ＭＳ Ｐゴシック" charset="-128"/>
              </a:rPr>
              <a:t>Structure, Governance and Operations:</a:t>
            </a:r>
          </a:p>
          <a:p>
            <a:pPr algn="ctr" fontAlgn="auto">
              <a:spcBef>
                <a:spcPts val="0"/>
              </a:spcBef>
              <a:spcAft>
                <a:spcPts val="0"/>
              </a:spcAft>
              <a:defRPr/>
            </a:pPr>
            <a:r>
              <a:rPr lang="en-US" sz="2800" dirty="0" smtClean="0">
                <a:effectLst>
                  <a:outerShdw blurRad="38100" dist="38100" dir="2700000" algn="tl">
                    <a:srgbClr val="000000"/>
                  </a:outerShdw>
                </a:effectLst>
                <a:latin typeface="Calibri" pitchFamily="34" charset="0"/>
                <a:ea typeface="ＭＳ Ｐゴシック" charset="-128"/>
              </a:rPr>
              <a:t>Differentiators in US and Greek Universities</a:t>
            </a:r>
          </a:p>
        </p:txBody>
      </p:sp>
      <p:sp>
        <p:nvSpPr>
          <p:cNvPr id="11" name="Rectangle 1"/>
          <p:cNvSpPr>
            <a:spLocks noChangeArrowheads="1"/>
          </p:cNvSpPr>
          <p:nvPr/>
        </p:nvSpPr>
        <p:spPr bwMode="auto">
          <a:xfrm>
            <a:off x="0" y="4572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solidFill>
                <a:schemeClr val="bg1">
                  <a:lumMod val="65000"/>
                </a:schemeClr>
              </a:solidFill>
              <a:latin typeface="Arial Unicode MS" pitchFamily="34" charset="-128"/>
              <a:ea typeface="Arial Unicode MS" pitchFamily="34" charset="-128"/>
              <a:cs typeface="Arial Unicode MS" pitchFamily="34" charset="-128"/>
            </a:endParaRPr>
          </a:p>
        </p:txBody>
      </p:sp>
      <p:pic>
        <p:nvPicPr>
          <p:cNvPr id="12" name="Picture 11" descr="Stevens-Official-Color copy.jpg"/>
          <p:cNvPicPr>
            <a:picLocks noChangeAspect="1"/>
          </p:cNvPicPr>
          <p:nvPr/>
        </p:nvPicPr>
        <p:blipFill>
          <a:blip r:embed="rId4" cstate="print"/>
          <a:stretch>
            <a:fillRect/>
          </a:stretch>
        </p:blipFill>
        <p:spPr>
          <a:xfrm>
            <a:off x="-1" y="2590800"/>
            <a:ext cx="2873829" cy="1219200"/>
          </a:xfrm>
          <a:prstGeom prst="rect">
            <a:avLst/>
          </a:prstGeom>
        </p:spPr>
      </p:pic>
      <p:sp>
        <p:nvSpPr>
          <p:cNvPr id="13" name="Rectangle 12"/>
          <p:cNvSpPr/>
          <p:nvPr/>
        </p:nvSpPr>
        <p:spPr>
          <a:xfrm>
            <a:off x="0" y="1600200"/>
            <a:ext cx="2743200" cy="9144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smtClean="0">
                <a:effectLst>
                  <a:outerShdw blurRad="38100" dist="38100" dir="2700000" algn="tl">
                    <a:srgbClr val="000000"/>
                  </a:outerShdw>
                </a:effectLst>
                <a:latin typeface="Calibri" pitchFamily="34" charset="0"/>
                <a:ea typeface="ＭＳ Ｐゴシック" charset="-128"/>
              </a:rPr>
              <a:t>George Korfiatis</a:t>
            </a:r>
          </a:p>
          <a:p>
            <a:pPr algn="ctr" fontAlgn="auto">
              <a:spcBef>
                <a:spcPts val="0"/>
              </a:spcBef>
              <a:spcAft>
                <a:spcPts val="0"/>
              </a:spcAft>
              <a:defRPr/>
            </a:pPr>
            <a:r>
              <a:rPr lang="en-US" sz="2200" dirty="0" smtClean="0">
                <a:effectLst>
                  <a:outerShdw blurRad="38100" dist="38100" dir="2700000" algn="tl">
                    <a:srgbClr val="000000"/>
                  </a:outerShdw>
                </a:effectLst>
                <a:latin typeface="Calibri" pitchFamily="34" charset="0"/>
                <a:ea typeface="ＭＳ Ｐゴシック" charset="-128"/>
              </a:rPr>
              <a:t> </a:t>
            </a:r>
            <a:endParaRPr lang="en-US" sz="2200" dirty="0"/>
          </a:p>
        </p:txBody>
      </p:sp>
      <p:pic>
        <p:nvPicPr>
          <p:cNvPr id="14" name="Picture 7" descr="http://www.sc.edu/icons/usc.logo2.gif"/>
          <p:cNvPicPr>
            <a:picLocks noChangeAspect="1" noChangeArrowheads="1"/>
          </p:cNvPicPr>
          <p:nvPr/>
        </p:nvPicPr>
        <p:blipFill>
          <a:blip r:embed="rId5" r:link="rId6" cstate="print"/>
          <a:srcRect/>
          <a:stretch>
            <a:fillRect/>
          </a:stretch>
        </p:blipFill>
        <p:spPr bwMode="auto">
          <a:xfrm>
            <a:off x="5638800" y="3048000"/>
            <a:ext cx="4074528" cy="762000"/>
          </a:xfrm>
          <a:prstGeom prst="rect">
            <a:avLst/>
          </a:prstGeom>
          <a:noFill/>
        </p:spPr>
      </p:pic>
      <p:sp>
        <p:nvSpPr>
          <p:cNvPr id="15" name="Rectangle 14"/>
          <p:cNvSpPr/>
          <p:nvPr/>
        </p:nvSpPr>
        <p:spPr>
          <a:xfrm>
            <a:off x="6400800" y="1600200"/>
            <a:ext cx="2743200" cy="990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smtClean="0">
                <a:effectLst>
                  <a:outerShdw blurRad="38100" dist="38100" dir="2700000" algn="tl">
                    <a:srgbClr val="000000"/>
                  </a:outerShdw>
                </a:effectLst>
                <a:latin typeface="Calibri" pitchFamily="34" charset="0"/>
                <a:ea typeface="ＭＳ Ｐゴシック" charset="-128"/>
              </a:rPr>
              <a:t>Michael </a:t>
            </a:r>
            <a:r>
              <a:rPr lang="en-US" sz="2200" dirty="0" err="1" smtClean="0">
                <a:effectLst>
                  <a:outerShdw blurRad="38100" dist="38100" dir="2700000" algn="tl">
                    <a:srgbClr val="000000"/>
                  </a:outerShdw>
                </a:effectLst>
                <a:latin typeface="Calibri" pitchFamily="34" charset="0"/>
                <a:ea typeface="ＭＳ Ｐゴシック" charset="-128"/>
              </a:rPr>
              <a:t>Amiridis</a:t>
            </a:r>
            <a:endParaRPr lang="en-US" sz="2200" dirty="0" smtClean="0">
              <a:effectLst>
                <a:outerShdw blurRad="38100" dist="38100" dir="2700000" algn="tl">
                  <a:srgbClr val="000000"/>
                </a:outerShdw>
              </a:effectLst>
              <a:latin typeface="Calibri" pitchFamily="34" charset="0"/>
              <a:ea typeface="ＭＳ Ｐゴシック" charset="-128"/>
            </a:endParaRPr>
          </a:p>
        </p:txBody>
      </p:sp>
      <p:sp>
        <p:nvSpPr>
          <p:cNvPr id="16" name="Rectangle 15"/>
          <p:cNvSpPr/>
          <p:nvPr/>
        </p:nvSpPr>
        <p:spPr>
          <a:xfrm>
            <a:off x="3352800" y="5943600"/>
            <a:ext cx="22860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smtClean="0">
                <a:effectLst>
                  <a:outerShdw blurRad="38100" dist="38100" dir="2700000" algn="tl">
                    <a:srgbClr val="000000"/>
                  </a:outerShdw>
                </a:effectLst>
                <a:latin typeface="Calibri" pitchFamily="34" charset="0"/>
                <a:ea typeface="ＭＳ Ｐゴシック" charset="-128"/>
              </a:rPr>
              <a:t>Washington DC </a:t>
            </a:r>
            <a:r>
              <a:rPr lang="en-US" sz="1600" dirty="0" smtClean="0">
                <a:effectLst>
                  <a:outerShdw blurRad="38100" dist="38100" dir="2700000" algn="tl">
                    <a:srgbClr val="000000"/>
                  </a:outerShdw>
                </a:effectLst>
                <a:latin typeface="Calibri" pitchFamily="34" charset="0"/>
                <a:ea typeface="ＭＳ Ｐゴシック" charset="-128"/>
              </a:rPr>
              <a:t>January 14-15, 2011 </a:t>
            </a:r>
            <a:endParaRPr lang="en-US" sz="2200" dirty="0"/>
          </a:p>
        </p:txBody>
      </p:sp>
      <p:pic>
        <p:nvPicPr>
          <p:cNvPr id="17" name="Picture 7" descr="gates.jpg"/>
          <p:cNvPicPr>
            <a:picLocks noChangeAspect="1"/>
          </p:cNvPicPr>
          <p:nvPr/>
        </p:nvPicPr>
        <p:blipFill>
          <a:blip r:embed="rId7" cstate="print"/>
          <a:srcRect/>
          <a:stretch>
            <a:fillRect/>
          </a:stretch>
        </p:blipFill>
        <p:spPr bwMode="auto">
          <a:xfrm>
            <a:off x="5535706" y="3886200"/>
            <a:ext cx="3608294" cy="2667000"/>
          </a:xfrm>
          <a:prstGeom prst="rect">
            <a:avLst/>
          </a:prstGeom>
          <a:noFill/>
          <a:ln w="9525">
            <a:noFill/>
            <a:miter lim="800000"/>
            <a:headEnd/>
            <a:tailEnd/>
          </a:ln>
        </p:spPr>
      </p:pic>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69" name="Picture 1" descr="cid:3377788520_184603"/>
          <p:cNvPicPr>
            <a:picLocks noChangeAspect="1" noChangeArrowheads="1"/>
          </p:cNvPicPr>
          <p:nvPr/>
        </p:nvPicPr>
        <p:blipFill>
          <a:blip r:embed="rId8" r:link="rId9" cstate="print"/>
          <a:srcRect/>
          <a:stretch>
            <a:fillRect/>
          </a:stretch>
        </p:blipFill>
        <p:spPr bwMode="auto">
          <a:xfrm>
            <a:off x="3200400" y="1828800"/>
            <a:ext cx="2895600" cy="827314"/>
          </a:xfrm>
          <a:prstGeom prst="rect">
            <a:avLst/>
          </a:prstGeom>
          <a:noFill/>
        </p:spPr>
      </p:pic>
      <p:sp>
        <p:nvSpPr>
          <p:cNvPr id="32771" name="Rectangle 3"/>
          <p:cNvSpPr>
            <a:spLocks noChangeArrowheads="1"/>
          </p:cNvSpPr>
          <p:nvPr/>
        </p:nvSpPr>
        <p:spPr bwMode="auto">
          <a:xfrm>
            <a:off x="4479634" y="1266051"/>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n-US" sz="12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18" name="Rectangle 17"/>
          <p:cNvSpPr/>
          <p:nvPr/>
        </p:nvSpPr>
        <p:spPr>
          <a:xfrm>
            <a:off x="3200400" y="2743200"/>
            <a:ext cx="2971800" cy="646331"/>
          </a:xfrm>
          <a:prstGeom prst="rect">
            <a:avLst/>
          </a:prstGeom>
        </p:spPr>
        <p:txBody>
          <a:bodyPr wrap="square">
            <a:spAutoFit/>
          </a:bodyPr>
          <a:lstStyle/>
          <a:p>
            <a:r>
              <a:rPr lang="en-US" b="1" dirty="0" smtClean="0">
                <a:solidFill>
                  <a:srgbClr val="0000FF"/>
                </a:solidFill>
                <a:latin typeface="Verdana" pitchFamily="34" charset="0"/>
                <a:ea typeface="Calibri" pitchFamily="34" charset="0"/>
                <a:cs typeface="Times New Roman" pitchFamily="18" charset="0"/>
              </a:rPr>
              <a:t>First Greece-U.S. Academic Meeting</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owerpoint_art_inside"/>
          <p:cNvPicPr>
            <a:picLocks noChangeAspect="1" noChangeArrowheads="1"/>
          </p:cNvPicPr>
          <p:nvPr/>
        </p:nvPicPr>
        <p:blipFill>
          <a:blip r:embed="rId3" cstate="print"/>
          <a:srcRect/>
          <a:stretch>
            <a:fillRect/>
          </a:stretch>
        </p:blipFill>
        <p:spPr bwMode="auto">
          <a:xfrm>
            <a:off x="219075" y="4256408"/>
            <a:ext cx="1762125" cy="2601592"/>
          </a:xfrm>
          <a:prstGeom prst="rect">
            <a:avLst/>
          </a:prstGeom>
          <a:noFill/>
          <a:ln w="9525">
            <a:noFill/>
            <a:miter lim="800000"/>
            <a:headEnd/>
            <a:tailEnd/>
          </a:ln>
        </p:spPr>
      </p:pic>
      <p:sp>
        <p:nvSpPr>
          <p:cNvPr id="6" name="Rectangle 4"/>
          <p:cNvSpPr>
            <a:spLocks noChangeArrowheads="1"/>
          </p:cNvSpPr>
          <p:nvPr/>
        </p:nvSpPr>
        <p:spPr bwMode="auto">
          <a:xfrm>
            <a:off x="0" y="0"/>
            <a:ext cx="228600" cy="6858000"/>
          </a:xfrm>
          <a:prstGeom prst="rect">
            <a:avLst/>
          </a:prstGeom>
          <a:solidFill>
            <a:schemeClr val="tx1"/>
          </a:solidFill>
          <a:ln w="9525">
            <a:noFill/>
            <a:miter lim="800000"/>
            <a:headEnd/>
            <a:tailEnd/>
          </a:ln>
        </p:spPr>
        <p:txBody>
          <a:bodyPr wrap="none" anchor="ctr"/>
          <a:lstStyle/>
          <a:p>
            <a:endParaRPr lang="en-US" dirty="0"/>
          </a:p>
        </p:txBody>
      </p:sp>
      <p:sp>
        <p:nvSpPr>
          <p:cNvPr id="4" name="TextBox 3"/>
          <p:cNvSpPr txBox="1"/>
          <p:nvPr/>
        </p:nvSpPr>
        <p:spPr>
          <a:xfrm>
            <a:off x="609600" y="457200"/>
            <a:ext cx="8229600" cy="646331"/>
          </a:xfrm>
          <a:prstGeom prst="rect">
            <a:avLst/>
          </a:prstGeom>
          <a:noFill/>
        </p:spPr>
        <p:txBody>
          <a:bodyPr wrap="square" rtlCol="0">
            <a:spAutoFit/>
          </a:bodyPr>
          <a:lstStyle/>
          <a:p>
            <a:pPr algn="ctr"/>
            <a:r>
              <a:rPr lang="en-US" sz="3600" b="1" dirty="0" smtClean="0">
                <a:solidFill>
                  <a:srgbClr val="A40000"/>
                </a:solidFill>
              </a:rPr>
              <a:t>State Accountability</a:t>
            </a:r>
            <a:endParaRPr lang="en-US" sz="3600" b="1" dirty="0">
              <a:solidFill>
                <a:srgbClr val="A40000"/>
              </a:solidFill>
            </a:endParaRPr>
          </a:p>
        </p:txBody>
      </p:sp>
      <p:sp>
        <p:nvSpPr>
          <p:cNvPr id="7" name="TextBox 6"/>
          <p:cNvSpPr txBox="1"/>
          <p:nvPr/>
        </p:nvSpPr>
        <p:spPr>
          <a:xfrm>
            <a:off x="838200" y="1828800"/>
            <a:ext cx="7848600" cy="3354765"/>
          </a:xfrm>
          <a:prstGeom prst="rect">
            <a:avLst/>
          </a:prstGeom>
          <a:noFill/>
        </p:spPr>
        <p:txBody>
          <a:bodyPr wrap="square" rtlCol="0">
            <a:spAutoFit/>
          </a:bodyPr>
          <a:lstStyle/>
          <a:p>
            <a:pPr marL="457200" indent="-457200">
              <a:spcAft>
                <a:spcPts val="1200"/>
              </a:spcAft>
            </a:pPr>
            <a:r>
              <a:rPr lang="en-US" sz="2800" dirty="0" smtClean="0"/>
              <a:t>Accessibility and affordability for in-state students</a:t>
            </a:r>
          </a:p>
          <a:p>
            <a:pPr marL="457200" indent="-457200">
              <a:spcAft>
                <a:spcPts val="1200"/>
              </a:spcAft>
            </a:pPr>
            <a:r>
              <a:rPr lang="en-US" sz="2800" dirty="0" smtClean="0"/>
              <a:t>Retention and graduation rates</a:t>
            </a:r>
          </a:p>
          <a:p>
            <a:pPr marL="457200" indent="-457200">
              <a:spcAft>
                <a:spcPts val="1200"/>
              </a:spcAft>
            </a:pPr>
            <a:r>
              <a:rPr lang="en-US" sz="2800" dirty="0" smtClean="0"/>
              <a:t>Impact on economic development</a:t>
            </a:r>
          </a:p>
          <a:p>
            <a:pPr marL="457200" indent="-457200">
              <a:spcAft>
                <a:spcPts val="1200"/>
              </a:spcAft>
            </a:pPr>
            <a:endParaRPr lang="en-US" sz="2800" dirty="0" smtClean="0"/>
          </a:p>
          <a:p>
            <a:pPr marL="457200" indent="-457200">
              <a:spcAft>
                <a:spcPts val="1200"/>
              </a:spcAft>
            </a:pPr>
            <a:r>
              <a:rPr lang="en-US" sz="3200" dirty="0" smtClean="0"/>
              <a:t> </a:t>
            </a:r>
          </a:p>
        </p:txBody>
      </p:sp>
      <p:sp>
        <p:nvSpPr>
          <p:cNvPr id="8" name="Line 5"/>
          <p:cNvSpPr>
            <a:spLocks noChangeShapeType="1"/>
          </p:cNvSpPr>
          <p:nvPr/>
        </p:nvSpPr>
        <p:spPr bwMode="auto">
          <a:xfrm flipH="1">
            <a:off x="304800" y="6477000"/>
            <a:ext cx="8534400" cy="0"/>
          </a:xfrm>
          <a:prstGeom prst="line">
            <a:avLst/>
          </a:prstGeom>
          <a:noFill/>
          <a:ln w="19050">
            <a:solidFill>
              <a:schemeClr val="bg2"/>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owerpoint_art_inside"/>
          <p:cNvPicPr>
            <a:picLocks noChangeAspect="1" noChangeArrowheads="1"/>
          </p:cNvPicPr>
          <p:nvPr/>
        </p:nvPicPr>
        <p:blipFill>
          <a:blip r:embed="rId3" cstate="print"/>
          <a:srcRect/>
          <a:stretch>
            <a:fillRect/>
          </a:stretch>
        </p:blipFill>
        <p:spPr bwMode="auto">
          <a:xfrm>
            <a:off x="219075" y="4256408"/>
            <a:ext cx="1762125" cy="2601592"/>
          </a:xfrm>
          <a:prstGeom prst="rect">
            <a:avLst/>
          </a:prstGeom>
          <a:noFill/>
          <a:ln w="9525">
            <a:noFill/>
            <a:miter lim="800000"/>
            <a:headEnd/>
            <a:tailEnd/>
          </a:ln>
        </p:spPr>
      </p:pic>
      <p:sp>
        <p:nvSpPr>
          <p:cNvPr id="6" name="Rectangle 4"/>
          <p:cNvSpPr>
            <a:spLocks noChangeArrowheads="1"/>
          </p:cNvSpPr>
          <p:nvPr/>
        </p:nvSpPr>
        <p:spPr bwMode="auto">
          <a:xfrm>
            <a:off x="0" y="0"/>
            <a:ext cx="228600" cy="6858000"/>
          </a:xfrm>
          <a:prstGeom prst="rect">
            <a:avLst/>
          </a:prstGeom>
          <a:solidFill>
            <a:schemeClr val="tx1"/>
          </a:solidFill>
          <a:ln w="9525">
            <a:noFill/>
            <a:miter lim="800000"/>
            <a:headEnd/>
            <a:tailEnd/>
          </a:ln>
        </p:spPr>
        <p:txBody>
          <a:bodyPr wrap="none" anchor="ctr"/>
          <a:lstStyle/>
          <a:p>
            <a:endParaRPr lang="en-US" dirty="0"/>
          </a:p>
        </p:txBody>
      </p:sp>
      <p:sp>
        <p:nvSpPr>
          <p:cNvPr id="7" name="Text Box 6"/>
          <p:cNvSpPr txBox="1">
            <a:spLocks noChangeArrowheads="1"/>
          </p:cNvSpPr>
          <p:nvPr/>
        </p:nvSpPr>
        <p:spPr bwMode="auto">
          <a:xfrm>
            <a:off x="2133600" y="457200"/>
            <a:ext cx="4876800" cy="461665"/>
          </a:xfrm>
          <a:prstGeom prst="rect">
            <a:avLst/>
          </a:prstGeom>
          <a:noFill/>
          <a:ln w="9525">
            <a:noFill/>
            <a:miter lim="800000"/>
            <a:headEnd/>
            <a:tailEnd/>
          </a:ln>
        </p:spPr>
        <p:txBody>
          <a:bodyPr wrap="square">
            <a:spAutoFit/>
          </a:bodyPr>
          <a:lstStyle/>
          <a:p>
            <a:pPr algn="ctr"/>
            <a:r>
              <a:rPr lang="en-US" b="1" dirty="0">
                <a:latin typeface="BO Futura BoldOblique" pitchFamily="-116" charset="0"/>
              </a:rPr>
              <a:t>State Appropriations 1999-</a:t>
            </a:r>
            <a:r>
              <a:rPr lang="en-US" b="1" dirty="0" smtClean="0">
                <a:latin typeface="BO Futura BoldOblique" pitchFamily="-116" charset="0"/>
              </a:rPr>
              <a:t>2011</a:t>
            </a:r>
            <a:endParaRPr lang="en-US" b="1" dirty="0">
              <a:latin typeface="BO Futura BoldOblique" pitchFamily="-116" charset="0"/>
            </a:endParaRPr>
          </a:p>
        </p:txBody>
      </p:sp>
      <p:pic>
        <p:nvPicPr>
          <p:cNvPr id="8" name="Picture 7" descr="state_appropriations_2011.png"/>
          <p:cNvPicPr>
            <a:picLocks noChangeAspect="1"/>
          </p:cNvPicPr>
          <p:nvPr/>
        </p:nvPicPr>
        <p:blipFill>
          <a:blip r:embed="rId4" cstate="print"/>
          <a:stretch>
            <a:fillRect/>
          </a:stretch>
        </p:blipFill>
        <p:spPr>
          <a:xfrm>
            <a:off x="939893" y="1653621"/>
            <a:ext cx="7264213" cy="406137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owerpoint_art_inside"/>
          <p:cNvPicPr>
            <a:picLocks noChangeAspect="1" noChangeArrowheads="1"/>
          </p:cNvPicPr>
          <p:nvPr/>
        </p:nvPicPr>
        <p:blipFill>
          <a:blip r:embed="rId2" cstate="print"/>
          <a:srcRect/>
          <a:stretch>
            <a:fillRect/>
          </a:stretch>
        </p:blipFill>
        <p:spPr bwMode="auto">
          <a:xfrm>
            <a:off x="219075" y="4256408"/>
            <a:ext cx="1762125" cy="2601592"/>
          </a:xfrm>
          <a:prstGeom prst="rect">
            <a:avLst/>
          </a:prstGeom>
          <a:noFill/>
          <a:ln w="9525">
            <a:noFill/>
            <a:miter lim="800000"/>
            <a:headEnd/>
            <a:tailEnd/>
          </a:ln>
        </p:spPr>
      </p:pic>
      <p:sp>
        <p:nvSpPr>
          <p:cNvPr id="2" name="Title 1"/>
          <p:cNvSpPr>
            <a:spLocks noGrp="1"/>
          </p:cNvSpPr>
          <p:nvPr>
            <p:ph type="ctrTitle"/>
          </p:nvPr>
        </p:nvSpPr>
        <p:spPr>
          <a:xfrm>
            <a:off x="3505200" y="381000"/>
            <a:ext cx="4419600" cy="1470025"/>
          </a:xfrm>
        </p:spPr>
        <p:txBody>
          <a:bodyPr>
            <a:normAutofit/>
          </a:bodyPr>
          <a:lstStyle/>
          <a:p>
            <a:pPr algn="l"/>
            <a:r>
              <a:rPr lang="en-US" sz="3200" dirty="0" smtClean="0"/>
              <a:t>FY11 Total Current Funds </a:t>
            </a:r>
            <a:br>
              <a:rPr lang="en-US" sz="3200" dirty="0" smtClean="0"/>
            </a:br>
            <a:r>
              <a:rPr lang="en-US" sz="3200" dirty="0" smtClean="0"/>
              <a:t>Revenue Budget</a:t>
            </a:r>
            <a:endParaRPr lang="en-US" sz="3200" dirty="0"/>
          </a:p>
        </p:txBody>
      </p:sp>
      <p:graphicFrame>
        <p:nvGraphicFramePr>
          <p:cNvPr id="4" name="Chart 3"/>
          <p:cNvGraphicFramePr/>
          <p:nvPr/>
        </p:nvGraphicFramePr>
        <p:xfrm>
          <a:off x="1447800" y="1676400"/>
          <a:ext cx="7391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a:spLocks noChangeArrowheads="1"/>
          </p:cNvSpPr>
          <p:nvPr/>
        </p:nvSpPr>
        <p:spPr bwMode="auto">
          <a:xfrm>
            <a:off x="0" y="0"/>
            <a:ext cx="228600" cy="6858000"/>
          </a:xfrm>
          <a:prstGeom prst="rect">
            <a:avLst/>
          </a:prstGeom>
          <a:solidFill>
            <a:schemeClr val="tx1"/>
          </a:solidFill>
          <a:ln w="9525">
            <a:noFill/>
            <a:miter lim="800000"/>
            <a:headEnd/>
            <a:tailEnd/>
          </a:ln>
        </p:spPr>
        <p:txBody>
          <a:bodyPr wrap="none" anchor="ctr"/>
          <a:lstStyle/>
          <a:p>
            <a:endParaRPr lang="en-US" dirty="0"/>
          </a:p>
        </p:txBody>
      </p:sp>
      <p:sp>
        <p:nvSpPr>
          <p:cNvPr id="7" name="TextBox 6"/>
          <p:cNvSpPr txBox="1"/>
          <p:nvPr/>
        </p:nvSpPr>
        <p:spPr>
          <a:xfrm>
            <a:off x="381000" y="228600"/>
            <a:ext cx="2209800" cy="1077218"/>
          </a:xfrm>
          <a:prstGeom prst="rect">
            <a:avLst/>
          </a:prstGeom>
          <a:noFill/>
        </p:spPr>
        <p:txBody>
          <a:bodyPr wrap="square" rtlCol="0">
            <a:spAutoFit/>
          </a:bodyPr>
          <a:lstStyle/>
          <a:p>
            <a:r>
              <a:rPr lang="en-US" sz="3200" b="1" dirty="0" smtClean="0"/>
              <a:t>USC Columbia</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19200"/>
            <a:ext cx="8229600" cy="1143000"/>
          </a:xfrm>
          <a:prstGeom prst="rect">
            <a:avLst/>
          </a:prstGeom>
        </p:spPr>
        <p:txBody>
          <a:bodyPr/>
          <a:lstStyle/>
          <a:p>
            <a:pPr fontAlgn="auto">
              <a:spcAft>
                <a:spcPts val="0"/>
              </a:spcAft>
              <a:defRPr/>
            </a:pPr>
            <a:endParaRPr lang="en-US" sz="5000" b="1" dirty="0">
              <a:solidFill>
                <a:schemeClr val="accent3">
                  <a:lumMod val="90000"/>
                  <a:lumOff val="10000"/>
                </a:schemeClr>
              </a:solidFill>
              <a:latin typeface="+mj-lt"/>
              <a:ea typeface="+mj-ea"/>
              <a:cs typeface="+mj-cs"/>
            </a:endParaRPr>
          </a:p>
        </p:txBody>
      </p:sp>
      <p:sp>
        <p:nvSpPr>
          <p:cNvPr id="5125" name="Slide Number Placeholder 4"/>
          <p:cNvSpPr>
            <a:spLocks noGrp="1"/>
          </p:cNvSpPr>
          <p:nvPr>
            <p:ph type="sldNum" sz="quarter" idx="12"/>
          </p:nvPr>
        </p:nvSpPr>
        <p:spPr>
          <a:noFill/>
        </p:spPr>
        <p:txBody>
          <a:bodyPr/>
          <a:lstStyle/>
          <a:p>
            <a:fld id="{F7B9B62C-8297-475A-A9C0-E48987F15287}" type="slidenum">
              <a:rPr lang="en-US" smtClean="0"/>
              <a:pPr/>
              <a:t>13</a:t>
            </a:fld>
            <a:endParaRPr lang="en-US" dirty="0" smtClean="0"/>
          </a:p>
        </p:txBody>
      </p:sp>
      <p:sp>
        <p:nvSpPr>
          <p:cNvPr id="7" name="Rectangle 3"/>
          <p:cNvSpPr>
            <a:spLocks noChangeArrowheads="1"/>
          </p:cNvSpPr>
          <p:nvPr/>
        </p:nvSpPr>
        <p:spPr bwMode="auto">
          <a:xfrm>
            <a:off x="0" y="0"/>
            <a:ext cx="9144000" cy="584775"/>
          </a:xfrm>
          <a:prstGeom prst="rect">
            <a:avLst/>
          </a:prstGeom>
          <a:solidFill>
            <a:srgbClr val="800000"/>
          </a:solidFill>
          <a:ln w="9525">
            <a:noFill/>
            <a:miter lim="800000"/>
            <a:headEnd/>
            <a:tailEnd/>
          </a:ln>
        </p:spPr>
        <p:txBody>
          <a:bodyPr>
            <a:spAutoFit/>
          </a:bodyPr>
          <a:lstStyle/>
          <a:p>
            <a:pPr algn="ctr"/>
            <a:r>
              <a:rPr lang="en-US" sz="3200" b="1" dirty="0" smtClean="0">
                <a:solidFill>
                  <a:schemeClr val="bg1"/>
                </a:solidFill>
                <a:latin typeface="Times New Roman" pitchFamily="18" charset="0"/>
                <a:cs typeface="Times New Roman" pitchFamily="18" charset="0"/>
              </a:rPr>
              <a:t>Total Current Funds Revenue Sources</a:t>
            </a:r>
            <a:endParaRPr lang="en-US" sz="3200" b="1" dirty="0">
              <a:solidFill>
                <a:schemeClr val="bg1"/>
              </a:solidFill>
              <a:latin typeface="Times New Roman" pitchFamily="18" charset="0"/>
              <a:cs typeface="Times New Roman" pitchFamily="18" charset="0"/>
            </a:endParaRPr>
          </a:p>
        </p:txBody>
      </p:sp>
      <p:graphicFrame>
        <p:nvGraphicFramePr>
          <p:cNvPr id="5124" name="Object 2"/>
          <p:cNvGraphicFramePr>
            <a:graphicFrameLocks noChangeAspect="1"/>
          </p:cNvGraphicFramePr>
          <p:nvPr/>
        </p:nvGraphicFramePr>
        <p:xfrm>
          <a:off x="0" y="1295400"/>
          <a:ext cx="8991600" cy="4495800"/>
        </p:xfrm>
        <a:graphic>
          <a:graphicData uri="http://schemas.openxmlformats.org/presentationml/2006/ole">
            <p:oleObj spid="_x0000_s1026" name="Worksheet" r:id="rId3" imgW="9868012" imgH="5953033" progId="Excel.Sheet.12">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6764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fld id="{39DD21CB-B6CC-45B1-ABBA-8B6C0315E645}" type="slidenum">
              <a:rPr lang="en-US" smtClean="0"/>
              <a:pPr/>
              <a:t>14</a:t>
            </a:fld>
            <a:endParaRPr lang="en-US" dirty="0"/>
          </a:p>
        </p:txBody>
      </p:sp>
      <p:pic>
        <p:nvPicPr>
          <p:cNvPr id="10" name="Picture 9" descr="Stevens-Official-Color copy.jpg"/>
          <p:cNvPicPr>
            <a:picLocks noChangeAspect="1"/>
          </p:cNvPicPr>
          <p:nvPr/>
        </p:nvPicPr>
        <p:blipFill>
          <a:blip r:embed="rId3" cstate="print"/>
          <a:stretch>
            <a:fillRect/>
          </a:stretch>
        </p:blipFill>
        <p:spPr>
          <a:xfrm>
            <a:off x="381000" y="6224584"/>
            <a:ext cx="1066799" cy="481016"/>
          </a:xfrm>
          <a:prstGeom prst="rect">
            <a:avLst/>
          </a:prstGeom>
        </p:spPr>
      </p:pic>
      <p:sp>
        <p:nvSpPr>
          <p:cNvPr id="11" name="Rectangle 3"/>
          <p:cNvSpPr>
            <a:spLocks noChangeArrowheads="1"/>
          </p:cNvSpPr>
          <p:nvPr/>
        </p:nvSpPr>
        <p:spPr bwMode="auto">
          <a:xfrm>
            <a:off x="0" y="85081"/>
            <a:ext cx="1380699" cy="461665"/>
          </a:xfrm>
          <a:prstGeom prst="rect">
            <a:avLst/>
          </a:prstGeom>
          <a:noFill/>
          <a:ln w="9525">
            <a:noFill/>
            <a:miter lim="800000"/>
            <a:headEnd/>
            <a:tailEnd/>
          </a:ln>
        </p:spPr>
        <p:txBody>
          <a:bodyPr wrap="none" anchor="ctr">
            <a:spAutoFit/>
          </a:bodyPr>
          <a:lstStyle/>
          <a:p>
            <a:r>
              <a:rPr lang="en-US" sz="2400" b="1" dirty="0" smtClean="0">
                <a:solidFill>
                  <a:schemeClr val="bg1"/>
                </a:solidFill>
                <a:latin typeface="Calibri" pitchFamily="34" charset="0"/>
              </a:rPr>
              <a:t>STEVENS </a:t>
            </a:r>
            <a:endParaRPr lang="en-US" sz="2400" b="1" dirty="0">
              <a:solidFill>
                <a:schemeClr val="bg1"/>
              </a:solidFill>
              <a:latin typeface="Calibri" pitchFamily="34" charset="0"/>
            </a:endParaRPr>
          </a:p>
        </p:txBody>
      </p:sp>
      <p:pic>
        <p:nvPicPr>
          <p:cNvPr id="25601" name="Picture 1"/>
          <p:cNvPicPr>
            <a:picLocks noChangeAspect="1" noChangeArrowheads="1"/>
          </p:cNvPicPr>
          <p:nvPr/>
        </p:nvPicPr>
        <p:blipFill>
          <a:blip r:embed="rId4" cstate="print"/>
          <a:srcRect/>
          <a:stretch>
            <a:fillRect/>
          </a:stretch>
        </p:blipFill>
        <p:spPr bwMode="auto">
          <a:xfrm>
            <a:off x="2590799" y="0"/>
            <a:ext cx="4770609" cy="6705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owerpoint_art_inside"/>
          <p:cNvPicPr>
            <a:picLocks noChangeAspect="1" noChangeArrowheads="1"/>
          </p:cNvPicPr>
          <p:nvPr/>
        </p:nvPicPr>
        <p:blipFill>
          <a:blip r:embed="rId3" cstate="print"/>
          <a:srcRect/>
          <a:stretch>
            <a:fillRect/>
          </a:stretch>
        </p:blipFill>
        <p:spPr bwMode="auto">
          <a:xfrm>
            <a:off x="219075" y="4256408"/>
            <a:ext cx="1762125" cy="2601592"/>
          </a:xfrm>
          <a:prstGeom prst="rect">
            <a:avLst/>
          </a:prstGeom>
          <a:noFill/>
          <a:ln w="9525">
            <a:noFill/>
            <a:miter lim="800000"/>
            <a:headEnd/>
            <a:tailEnd/>
          </a:ln>
        </p:spPr>
      </p:pic>
      <p:sp>
        <p:nvSpPr>
          <p:cNvPr id="6" name="Rectangle 4"/>
          <p:cNvSpPr>
            <a:spLocks noChangeArrowheads="1"/>
          </p:cNvSpPr>
          <p:nvPr/>
        </p:nvSpPr>
        <p:spPr bwMode="auto">
          <a:xfrm>
            <a:off x="0" y="0"/>
            <a:ext cx="228600" cy="6858000"/>
          </a:xfrm>
          <a:prstGeom prst="rect">
            <a:avLst/>
          </a:prstGeom>
          <a:solidFill>
            <a:schemeClr val="tx1"/>
          </a:solidFill>
          <a:ln w="9525">
            <a:noFill/>
            <a:miter lim="800000"/>
            <a:headEnd/>
            <a:tailEnd/>
          </a:ln>
        </p:spPr>
        <p:txBody>
          <a:bodyPr wrap="none" anchor="ctr"/>
          <a:lstStyle/>
          <a:p>
            <a:endParaRPr lang="en-US" dirty="0"/>
          </a:p>
        </p:txBody>
      </p:sp>
      <p:sp>
        <p:nvSpPr>
          <p:cNvPr id="4" name="TextBox 3"/>
          <p:cNvSpPr txBox="1"/>
          <p:nvPr/>
        </p:nvSpPr>
        <p:spPr>
          <a:xfrm>
            <a:off x="609600" y="228600"/>
            <a:ext cx="8229600" cy="646331"/>
          </a:xfrm>
          <a:prstGeom prst="rect">
            <a:avLst/>
          </a:prstGeom>
          <a:noFill/>
        </p:spPr>
        <p:txBody>
          <a:bodyPr wrap="square" rtlCol="0">
            <a:spAutoFit/>
          </a:bodyPr>
          <a:lstStyle/>
          <a:p>
            <a:pPr algn="ctr"/>
            <a:r>
              <a:rPr lang="en-US" sz="3600" b="1" dirty="0" smtClean="0">
                <a:solidFill>
                  <a:srgbClr val="A40000"/>
                </a:solidFill>
              </a:rPr>
              <a:t>Budgeting under Crisis</a:t>
            </a:r>
            <a:endParaRPr lang="en-US" sz="3600" b="1" dirty="0">
              <a:solidFill>
                <a:srgbClr val="A40000"/>
              </a:solidFill>
            </a:endParaRPr>
          </a:p>
        </p:txBody>
      </p:sp>
      <p:sp>
        <p:nvSpPr>
          <p:cNvPr id="7" name="TextBox 6"/>
          <p:cNvSpPr txBox="1"/>
          <p:nvPr/>
        </p:nvSpPr>
        <p:spPr>
          <a:xfrm>
            <a:off x="1676400" y="1143000"/>
            <a:ext cx="6477000" cy="6155531"/>
          </a:xfrm>
          <a:prstGeom prst="rect">
            <a:avLst/>
          </a:prstGeom>
          <a:noFill/>
        </p:spPr>
        <p:txBody>
          <a:bodyPr wrap="square" rtlCol="0">
            <a:spAutoFit/>
          </a:bodyPr>
          <a:lstStyle/>
          <a:p>
            <a:pPr marL="457200" indent="-457200">
              <a:spcAft>
                <a:spcPts val="1200"/>
              </a:spcAft>
            </a:pPr>
            <a:r>
              <a:rPr lang="en-US" sz="2800" dirty="0" smtClean="0"/>
              <a:t>Adjusted enrollments</a:t>
            </a:r>
          </a:p>
          <a:p>
            <a:pPr marL="457200" indent="-457200">
              <a:spcAft>
                <a:spcPts val="1200"/>
              </a:spcAft>
            </a:pPr>
            <a:r>
              <a:rPr lang="en-US" sz="2800" dirty="0" smtClean="0"/>
              <a:t>Raised tuition</a:t>
            </a:r>
          </a:p>
          <a:p>
            <a:pPr marL="457200" indent="-457200">
              <a:spcAft>
                <a:spcPts val="1200"/>
              </a:spcAft>
            </a:pPr>
            <a:r>
              <a:rPr lang="en-US" sz="2800" dirty="0" smtClean="0"/>
              <a:t>Cut expenses</a:t>
            </a:r>
          </a:p>
          <a:p>
            <a:pPr marL="457200" indent="-457200">
              <a:spcAft>
                <a:spcPts val="1200"/>
              </a:spcAft>
            </a:pPr>
            <a:r>
              <a:rPr lang="en-US" sz="2800" dirty="0" smtClean="0"/>
              <a:t>		Eliminated programs</a:t>
            </a:r>
          </a:p>
          <a:p>
            <a:pPr marL="457200" indent="-457200">
              <a:spcAft>
                <a:spcPts val="1200"/>
              </a:spcAft>
            </a:pPr>
            <a:r>
              <a:rPr lang="en-US" sz="2800" dirty="0" smtClean="0"/>
              <a:t>		Eliminated staff positions</a:t>
            </a:r>
          </a:p>
          <a:p>
            <a:pPr marL="457200" indent="-457200">
              <a:spcAft>
                <a:spcPts val="1200"/>
              </a:spcAft>
            </a:pPr>
            <a:r>
              <a:rPr lang="en-US" sz="2800" dirty="0" smtClean="0"/>
              <a:t>		Increased teaching loads</a:t>
            </a:r>
          </a:p>
          <a:p>
            <a:pPr marL="457200" indent="-457200">
              <a:spcAft>
                <a:spcPts val="1200"/>
              </a:spcAft>
            </a:pPr>
            <a:r>
              <a:rPr lang="en-US" sz="1000" dirty="0" smtClean="0"/>
              <a:t>		</a:t>
            </a:r>
          </a:p>
          <a:p>
            <a:pPr marL="457200" indent="-457200">
              <a:spcAft>
                <a:spcPts val="1200"/>
              </a:spcAft>
            </a:pPr>
            <a:r>
              <a:rPr lang="en-US" sz="2800" dirty="0" smtClean="0"/>
              <a:t>		Froze faculty hiring</a:t>
            </a:r>
          </a:p>
          <a:p>
            <a:pPr marL="457200" indent="-457200">
              <a:spcAft>
                <a:spcPts val="1200"/>
              </a:spcAft>
            </a:pPr>
            <a:r>
              <a:rPr lang="en-US" sz="2800" dirty="0" smtClean="0"/>
              <a:t>		Introduced furloughs</a:t>
            </a:r>
          </a:p>
          <a:p>
            <a:pPr marL="457200" indent="-457200">
              <a:spcAft>
                <a:spcPts val="1200"/>
              </a:spcAft>
            </a:pPr>
            <a:r>
              <a:rPr lang="en-US" sz="2800" dirty="0" smtClean="0"/>
              <a:t>				</a:t>
            </a:r>
          </a:p>
          <a:p>
            <a:pPr marL="457200" indent="-457200">
              <a:spcAft>
                <a:spcPts val="1200"/>
              </a:spcAft>
            </a:pPr>
            <a:r>
              <a:rPr lang="en-US" sz="3200" dirty="0" smtClean="0"/>
              <a:t> </a:t>
            </a:r>
          </a:p>
        </p:txBody>
      </p:sp>
      <p:sp>
        <p:nvSpPr>
          <p:cNvPr id="8" name="Line 5"/>
          <p:cNvSpPr>
            <a:spLocks noChangeShapeType="1"/>
          </p:cNvSpPr>
          <p:nvPr/>
        </p:nvSpPr>
        <p:spPr bwMode="auto">
          <a:xfrm flipH="1">
            <a:off x="304800" y="6477000"/>
            <a:ext cx="8534400" cy="0"/>
          </a:xfrm>
          <a:prstGeom prst="line">
            <a:avLst/>
          </a:prstGeom>
          <a:noFill/>
          <a:ln w="19050">
            <a:solidFill>
              <a:schemeClr val="bg2"/>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fld id="{39DD21CB-B6CC-45B1-ABBA-8B6C0315E645}" type="slidenum">
              <a:rPr lang="en-US" smtClean="0"/>
              <a:pPr/>
              <a:t>16</a:t>
            </a:fld>
            <a:endParaRPr lang="en-US" dirty="0"/>
          </a:p>
        </p:txBody>
      </p:sp>
      <p:pic>
        <p:nvPicPr>
          <p:cNvPr id="10" name="Picture 9" descr="Stevens-Official-Color copy.jpg"/>
          <p:cNvPicPr>
            <a:picLocks noChangeAspect="1"/>
          </p:cNvPicPr>
          <p:nvPr/>
        </p:nvPicPr>
        <p:blipFill>
          <a:blip r:embed="rId3" cstate="print"/>
          <a:stretch>
            <a:fillRect/>
          </a:stretch>
        </p:blipFill>
        <p:spPr>
          <a:xfrm>
            <a:off x="381000" y="6224584"/>
            <a:ext cx="1066799" cy="481016"/>
          </a:xfrm>
          <a:prstGeom prst="rect">
            <a:avLst/>
          </a:prstGeom>
        </p:spPr>
      </p:pic>
      <p:sp>
        <p:nvSpPr>
          <p:cNvPr id="11" name="Rectangle 3"/>
          <p:cNvSpPr>
            <a:spLocks noChangeArrowheads="1"/>
          </p:cNvSpPr>
          <p:nvPr/>
        </p:nvSpPr>
        <p:spPr bwMode="auto">
          <a:xfrm>
            <a:off x="0" y="85081"/>
            <a:ext cx="3709029" cy="461665"/>
          </a:xfrm>
          <a:prstGeom prst="rect">
            <a:avLst/>
          </a:prstGeom>
          <a:noFill/>
          <a:ln w="9525">
            <a:noFill/>
            <a:miter lim="800000"/>
            <a:headEnd/>
            <a:tailEnd/>
          </a:ln>
        </p:spPr>
        <p:txBody>
          <a:bodyPr wrap="none" anchor="ctr">
            <a:spAutoFit/>
          </a:bodyPr>
          <a:lstStyle/>
          <a:p>
            <a:r>
              <a:rPr lang="en-US" sz="2400" b="1" dirty="0" smtClean="0">
                <a:solidFill>
                  <a:schemeClr val="bg1"/>
                </a:solidFill>
                <a:latin typeface="Calibri" pitchFamily="34" charset="0"/>
              </a:rPr>
              <a:t>US-GREEK COLLABORATION</a:t>
            </a:r>
            <a:endParaRPr lang="en-US" sz="2400" b="1" dirty="0">
              <a:solidFill>
                <a:schemeClr val="bg1"/>
              </a:solidFill>
              <a:latin typeface="Calibri" pitchFamily="34" charset="0"/>
            </a:endParaRPr>
          </a:p>
        </p:txBody>
      </p:sp>
      <p:sp>
        <p:nvSpPr>
          <p:cNvPr id="12" name="TextBox 11"/>
          <p:cNvSpPr txBox="1"/>
          <p:nvPr/>
        </p:nvSpPr>
        <p:spPr>
          <a:xfrm>
            <a:off x="304800" y="990600"/>
            <a:ext cx="7924800" cy="2123658"/>
          </a:xfrm>
          <a:prstGeom prst="rect">
            <a:avLst/>
          </a:prstGeom>
          <a:noFill/>
        </p:spPr>
        <p:txBody>
          <a:bodyPr wrap="square" rtlCol="0">
            <a:spAutoFit/>
          </a:bodyPr>
          <a:lstStyle/>
          <a:p>
            <a:r>
              <a:rPr lang="en-GB" b="1" i="1" dirty="0" smtClean="0">
                <a:solidFill>
                  <a:srgbClr val="820000"/>
                </a:solidFill>
              </a:rPr>
              <a:t>My philosophy</a:t>
            </a:r>
            <a:r>
              <a:rPr lang="en-GB" sz="2200" b="1" dirty="0" smtClean="0">
                <a:solidFill>
                  <a:srgbClr val="820000"/>
                </a:solidFill>
              </a:rPr>
              <a:t>:</a:t>
            </a:r>
          </a:p>
          <a:p>
            <a:endParaRPr lang="en-GB" sz="2200" b="1" dirty="0" smtClean="0">
              <a:solidFill>
                <a:srgbClr val="820000"/>
              </a:solidFill>
            </a:endParaRPr>
          </a:p>
          <a:p>
            <a:r>
              <a:rPr lang="en-GB" sz="2200" b="1" dirty="0" smtClean="0">
                <a:solidFill>
                  <a:srgbClr val="820000"/>
                </a:solidFill>
              </a:rPr>
              <a:t>Bottom-Up : Chemistry</a:t>
            </a:r>
          </a:p>
          <a:p>
            <a:r>
              <a:rPr lang="en-GB" sz="2200" b="1" dirty="0" smtClean="0">
                <a:solidFill>
                  <a:srgbClr val="820000"/>
                </a:solidFill>
              </a:rPr>
              <a:t>Top-Down: Nurturing</a:t>
            </a:r>
          </a:p>
          <a:p>
            <a:endParaRPr lang="en-GB" sz="2200" b="1" dirty="0" smtClean="0">
              <a:solidFill>
                <a:srgbClr val="820000"/>
              </a:solidFill>
            </a:endParaRPr>
          </a:p>
          <a:p>
            <a:endParaRPr lang="en-GB" sz="2200" b="1" dirty="0"/>
          </a:p>
        </p:txBody>
      </p:sp>
      <p:pic>
        <p:nvPicPr>
          <p:cNvPr id="37891" name="Picture 3"/>
          <p:cNvPicPr>
            <a:picLocks noChangeAspect="1" noChangeArrowheads="1"/>
          </p:cNvPicPr>
          <p:nvPr/>
        </p:nvPicPr>
        <p:blipFill>
          <a:blip r:embed="rId4" cstate="print"/>
          <a:srcRect/>
          <a:stretch>
            <a:fillRect/>
          </a:stretch>
        </p:blipFill>
        <p:spPr bwMode="auto">
          <a:xfrm>
            <a:off x="3733800" y="762000"/>
            <a:ext cx="1743783" cy="1981200"/>
          </a:xfrm>
          <a:prstGeom prst="rect">
            <a:avLst/>
          </a:prstGeom>
          <a:noFill/>
          <a:ln w="9525">
            <a:noFill/>
            <a:miter lim="800000"/>
            <a:headEnd/>
            <a:tailEnd/>
          </a:ln>
        </p:spPr>
      </p:pic>
      <p:pic>
        <p:nvPicPr>
          <p:cNvPr id="37892" name="Picture 4"/>
          <p:cNvPicPr>
            <a:picLocks noChangeAspect="1" noChangeArrowheads="1"/>
          </p:cNvPicPr>
          <p:nvPr/>
        </p:nvPicPr>
        <p:blipFill>
          <a:blip r:embed="rId5" cstate="print"/>
          <a:srcRect/>
          <a:stretch>
            <a:fillRect/>
          </a:stretch>
        </p:blipFill>
        <p:spPr bwMode="auto">
          <a:xfrm>
            <a:off x="5267268" y="3048000"/>
            <a:ext cx="1517687" cy="1457325"/>
          </a:xfrm>
          <a:prstGeom prst="rect">
            <a:avLst/>
          </a:prstGeom>
          <a:noFill/>
          <a:ln w="9525">
            <a:noFill/>
            <a:miter lim="800000"/>
            <a:headEnd/>
            <a:tailEnd/>
          </a:ln>
        </p:spPr>
      </p:pic>
      <p:pic>
        <p:nvPicPr>
          <p:cNvPr id="37893" name="Picture 5"/>
          <p:cNvPicPr>
            <a:picLocks noChangeAspect="1" noChangeArrowheads="1"/>
          </p:cNvPicPr>
          <p:nvPr/>
        </p:nvPicPr>
        <p:blipFill>
          <a:blip r:embed="rId6" cstate="print"/>
          <a:srcRect/>
          <a:stretch>
            <a:fillRect/>
          </a:stretch>
        </p:blipFill>
        <p:spPr bwMode="auto">
          <a:xfrm>
            <a:off x="7162800" y="4559234"/>
            <a:ext cx="1981200" cy="177965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tevens-Official-Color copy.jpg"/>
          <p:cNvPicPr>
            <a:picLocks noChangeAspect="1"/>
          </p:cNvPicPr>
          <p:nvPr/>
        </p:nvPicPr>
        <p:blipFill>
          <a:blip r:embed="rId3" cstate="print"/>
          <a:stretch>
            <a:fillRect/>
          </a:stretch>
        </p:blipFill>
        <p:spPr>
          <a:xfrm>
            <a:off x="4648200" y="2514600"/>
            <a:ext cx="4224921" cy="1905000"/>
          </a:xfrm>
          <a:prstGeom prst="rect">
            <a:avLst/>
          </a:prstGeom>
        </p:spPr>
      </p:pic>
      <p:pic>
        <p:nvPicPr>
          <p:cNvPr id="3" name="Picture 7" descr="http://www.sc.edu/icons/usc.logo2.gif"/>
          <p:cNvPicPr>
            <a:picLocks noChangeAspect="1" noChangeArrowheads="1"/>
          </p:cNvPicPr>
          <p:nvPr/>
        </p:nvPicPr>
        <p:blipFill>
          <a:blip r:embed="rId4" r:link="rId5" cstate="print"/>
          <a:srcRect/>
          <a:stretch>
            <a:fillRect/>
          </a:stretch>
        </p:blipFill>
        <p:spPr bwMode="auto">
          <a:xfrm>
            <a:off x="-609600" y="2895600"/>
            <a:ext cx="6111793" cy="1143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smtClean="0"/>
              <a:t>STEVENS INSTITUTE OF TECHNOLOGY</a:t>
            </a:r>
            <a:endParaRPr lang="en-US" sz="2400" dirty="0"/>
          </a:p>
        </p:txBody>
      </p:sp>
      <p:sp>
        <p:nvSpPr>
          <p:cNvPr id="3" name="Slide Number Placeholder 2"/>
          <p:cNvSpPr>
            <a:spLocks noGrp="1"/>
          </p:cNvSpPr>
          <p:nvPr>
            <p:ph type="sldNum" sz="quarter" idx="10"/>
          </p:nvPr>
        </p:nvSpPr>
        <p:spPr/>
        <p:txBody>
          <a:bodyPr/>
          <a:lstStyle/>
          <a:p>
            <a:fld id="{39DD21CB-B6CC-45B1-ABBA-8B6C0315E645}" type="slidenum">
              <a:rPr lang="en-US" smtClean="0"/>
              <a:pPr/>
              <a:t>2</a:t>
            </a:fld>
            <a:endParaRPr lang="en-US" dirty="0"/>
          </a:p>
        </p:txBody>
      </p:sp>
      <p:pic>
        <p:nvPicPr>
          <p:cNvPr id="10" name="Picture 9" descr="Stevens-Official-Color copy.jpg"/>
          <p:cNvPicPr>
            <a:picLocks noChangeAspect="1"/>
          </p:cNvPicPr>
          <p:nvPr/>
        </p:nvPicPr>
        <p:blipFill>
          <a:blip r:embed="rId3" cstate="print"/>
          <a:stretch>
            <a:fillRect/>
          </a:stretch>
        </p:blipFill>
        <p:spPr>
          <a:xfrm>
            <a:off x="381000" y="6224584"/>
            <a:ext cx="1066799" cy="481016"/>
          </a:xfrm>
          <a:prstGeom prst="rect">
            <a:avLst/>
          </a:prstGeom>
        </p:spPr>
      </p:pic>
      <p:pic>
        <p:nvPicPr>
          <p:cNvPr id="7" name="Content Placeholder 5" descr="DSC03682.JPG"/>
          <p:cNvPicPr>
            <a:picLocks noChangeAspect="1"/>
          </p:cNvPicPr>
          <p:nvPr/>
        </p:nvPicPr>
        <p:blipFill>
          <a:blip r:embed="rId4" cstate="print"/>
          <a:srcRect/>
          <a:stretch>
            <a:fillRect/>
          </a:stretch>
        </p:blipFill>
        <p:spPr>
          <a:xfrm>
            <a:off x="0" y="457200"/>
            <a:ext cx="9144000" cy="6056313"/>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ocus_carolina_palm.jpg"/>
          <p:cNvPicPr>
            <a:picLocks noChangeAspect="1"/>
          </p:cNvPicPr>
          <p:nvPr/>
        </p:nvPicPr>
        <p:blipFill>
          <a:blip r:embed="rId3" cstate="print"/>
          <a:srcRect l="11775" b="7777"/>
          <a:stretch>
            <a:fillRect/>
          </a:stretch>
        </p:blipFill>
        <p:spPr bwMode="auto">
          <a:xfrm>
            <a:off x="0" y="3508375"/>
            <a:ext cx="2514600" cy="3349625"/>
          </a:xfrm>
          <a:prstGeom prst="rect">
            <a:avLst/>
          </a:prstGeom>
          <a:noFill/>
          <a:ln w="9525">
            <a:noFill/>
            <a:miter lim="800000"/>
            <a:headEnd/>
            <a:tailEnd/>
          </a:ln>
        </p:spPr>
      </p:pic>
      <p:pic>
        <p:nvPicPr>
          <p:cNvPr id="22531" name="Picture 5" descr="Honors_Dorm_1_09.jpg"/>
          <p:cNvPicPr>
            <a:picLocks noChangeAspect="1"/>
          </p:cNvPicPr>
          <p:nvPr/>
        </p:nvPicPr>
        <p:blipFill>
          <a:blip r:embed="rId4" cstate="print"/>
          <a:srcRect t="10822" r="14664" b="12744"/>
          <a:stretch>
            <a:fillRect/>
          </a:stretch>
        </p:blipFill>
        <p:spPr bwMode="auto">
          <a:xfrm>
            <a:off x="128588" y="4437063"/>
            <a:ext cx="3300412" cy="1963737"/>
          </a:xfrm>
          <a:prstGeom prst="rect">
            <a:avLst/>
          </a:prstGeom>
          <a:noFill/>
          <a:ln w="9525">
            <a:noFill/>
            <a:miter lim="800000"/>
            <a:headEnd/>
            <a:tailEnd/>
          </a:ln>
        </p:spPr>
      </p:pic>
      <p:pic>
        <p:nvPicPr>
          <p:cNvPr id="22532" name="Picture 6" descr="baseball.jpg"/>
          <p:cNvPicPr>
            <a:picLocks noChangeAspect="1"/>
          </p:cNvPicPr>
          <p:nvPr/>
        </p:nvPicPr>
        <p:blipFill>
          <a:blip r:embed="rId5" cstate="print"/>
          <a:srcRect/>
          <a:stretch>
            <a:fillRect/>
          </a:stretch>
        </p:blipFill>
        <p:spPr bwMode="auto">
          <a:xfrm>
            <a:off x="533400" y="457200"/>
            <a:ext cx="3124200" cy="2078038"/>
          </a:xfrm>
          <a:prstGeom prst="rect">
            <a:avLst/>
          </a:prstGeom>
          <a:noFill/>
          <a:ln w="9525">
            <a:noFill/>
            <a:miter lim="800000"/>
            <a:headEnd/>
            <a:tailEnd/>
          </a:ln>
        </p:spPr>
      </p:pic>
      <p:pic>
        <p:nvPicPr>
          <p:cNvPr id="22533" name="Picture 7" descr="classroom.jpg"/>
          <p:cNvPicPr>
            <a:picLocks noChangeAspect="1"/>
          </p:cNvPicPr>
          <p:nvPr/>
        </p:nvPicPr>
        <p:blipFill>
          <a:blip r:embed="rId6" cstate="print"/>
          <a:srcRect/>
          <a:stretch>
            <a:fillRect/>
          </a:stretch>
        </p:blipFill>
        <p:spPr bwMode="auto">
          <a:xfrm>
            <a:off x="3429000" y="0"/>
            <a:ext cx="2003425" cy="3013075"/>
          </a:xfrm>
          <a:prstGeom prst="rect">
            <a:avLst/>
          </a:prstGeom>
          <a:noFill/>
          <a:ln w="9525">
            <a:noFill/>
            <a:miter lim="800000"/>
            <a:headEnd/>
            <a:tailEnd/>
          </a:ln>
        </p:spPr>
      </p:pic>
      <p:pic>
        <p:nvPicPr>
          <p:cNvPr id="22534" name="Picture 8" descr="Fitness_Center.jpg"/>
          <p:cNvPicPr>
            <a:picLocks noChangeAspect="1"/>
          </p:cNvPicPr>
          <p:nvPr/>
        </p:nvPicPr>
        <p:blipFill>
          <a:blip r:embed="rId7" cstate="print"/>
          <a:srcRect/>
          <a:stretch>
            <a:fillRect/>
          </a:stretch>
        </p:blipFill>
        <p:spPr bwMode="auto">
          <a:xfrm>
            <a:off x="4775200" y="3660775"/>
            <a:ext cx="4368800" cy="2851150"/>
          </a:xfrm>
          <a:prstGeom prst="rect">
            <a:avLst/>
          </a:prstGeom>
          <a:noFill/>
          <a:ln w="9525">
            <a:noFill/>
            <a:miter lim="800000"/>
            <a:headEnd/>
            <a:tailEnd/>
          </a:ln>
        </p:spPr>
      </p:pic>
      <p:pic>
        <p:nvPicPr>
          <p:cNvPr id="22535" name="Picture 9" descr="horseshoe_flowers.jpg"/>
          <p:cNvPicPr>
            <a:picLocks noChangeAspect="1"/>
          </p:cNvPicPr>
          <p:nvPr/>
        </p:nvPicPr>
        <p:blipFill>
          <a:blip r:embed="rId8" cstate="print"/>
          <a:srcRect/>
          <a:stretch>
            <a:fillRect/>
          </a:stretch>
        </p:blipFill>
        <p:spPr bwMode="auto">
          <a:xfrm>
            <a:off x="990600" y="2590800"/>
            <a:ext cx="2954338" cy="1965325"/>
          </a:xfrm>
          <a:prstGeom prst="rect">
            <a:avLst/>
          </a:prstGeom>
          <a:noFill/>
          <a:ln w="9525">
            <a:noFill/>
            <a:miter lim="800000"/>
            <a:headEnd/>
            <a:tailEnd/>
          </a:ln>
        </p:spPr>
      </p:pic>
      <p:pic>
        <p:nvPicPr>
          <p:cNvPr id="22536" name="Picture 10" descr="horseshoe.jpg"/>
          <p:cNvPicPr>
            <a:picLocks noChangeAspect="1"/>
          </p:cNvPicPr>
          <p:nvPr/>
        </p:nvPicPr>
        <p:blipFill>
          <a:blip r:embed="rId9" cstate="print"/>
          <a:srcRect/>
          <a:stretch>
            <a:fillRect/>
          </a:stretch>
        </p:blipFill>
        <p:spPr bwMode="auto">
          <a:xfrm>
            <a:off x="5867400" y="2366963"/>
            <a:ext cx="3073400" cy="2044700"/>
          </a:xfrm>
          <a:prstGeom prst="rect">
            <a:avLst/>
          </a:prstGeom>
          <a:noFill/>
          <a:ln w="9525">
            <a:noFill/>
            <a:miter lim="800000"/>
            <a:headEnd/>
            <a:tailEnd/>
          </a:ln>
        </p:spPr>
      </p:pic>
      <p:pic>
        <p:nvPicPr>
          <p:cNvPr id="22537" name="Picture 11" descr="West_Quad.jpg"/>
          <p:cNvPicPr>
            <a:picLocks noChangeAspect="1"/>
          </p:cNvPicPr>
          <p:nvPr/>
        </p:nvPicPr>
        <p:blipFill>
          <a:blip r:embed="rId10" cstate="print"/>
          <a:srcRect/>
          <a:stretch>
            <a:fillRect/>
          </a:stretch>
        </p:blipFill>
        <p:spPr bwMode="auto">
          <a:xfrm>
            <a:off x="3640138" y="3835400"/>
            <a:ext cx="1863725" cy="2844800"/>
          </a:xfrm>
          <a:prstGeom prst="rect">
            <a:avLst/>
          </a:prstGeom>
          <a:noFill/>
          <a:ln w="9525">
            <a:noFill/>
            <a:miter lim="800000"/>
            <a:headEnd/>
            <a:tailEnd/>
          </a:ln>
        </p:spPr>
      </p:pic>
      <p:pic>
        <p:nvPicPr>
          <p:cNvPr id="22538" name="Picture 12" descr="Public_Health.jpg"/>
          <p:cNvPicPr>
            <a:picLocks noChangeAspect="1"/>
          </p:cNvPicPr>
          <p:nvPr/>
        </p:nvPicPr>
        <p:blipFill>
          <a:blip r:embed="rId11" cstate="print"/>
          <a:srcRect/>
          <a:stretch>
            <a:fillRect/>
          </a:stretch>
        </p:blipFill>
        <p:spPr bwMode="auto">
          <a:xfrm>
            <a:off x="5432425" y="457200"/>
            <a:ext cx="3297238" cy="2192338"/>
          </a:xfrm>
          <a:prstGeom prst="rect">
            <a:avLst/>
          </a:prstGeom>
          <a:noFill/>
          <a:ln w="9525">
            <a:noFill/>
            <a:miter lim="800000"/>
            <a:headEnd/>
            <a:tailEnd/>
          </a:ln>
        </p:spPr>
      </p:pic>
      <p:pic>
        <p:nvPicPr>
          <p:cNvPr id="11" name="Picture 7" descr="http://www.sc.edu/icons/usc.logo2.gif"/>
          <p:cNvPicPr>
            <a:picLocks noChangeAspect="1" noChangeArrowheads="1"/>
          </p:cNvPicPr>
          <p:nvPr/>
        </p:nvPicPr>
        <p:blipFill>
          <a:blip r:embed="rId12" r:link="rId13" cstate="print"/>
          <a:srcRect/>
          <a:stretch>
            <a:fillRect/>
          </a:stretch>
        </p:blipFill>
        <p:spPr bwMode="auto">
          <a:xfrm>
            <a:off x="0" y="149224"/>
            <a:ext cx="3276600" cy="6127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fld id="{39DD21CB-B6CC-45B1-ABBA-8B6C0315E645}" type="slidenum">
              <a:rPr lang="en-US" smtClean="0"/>
              <a:pPr/>
              <a:t>4</a:t>
            </a:fld>
            <a:endParaRPr lang="en-US" dirty="0"/>
          </a:p>
        </p:txBody>
      </p:sp>
      <p:pic>
        <p:nvPicPr>
          <p:cNvPr id="10" name="Picture 9" descr="Stevens-Official-Color copy.jpg"/>
          <p:cNvPicPr>
            <a:picLocks noChangeAspect="1"/>
          </p:cNvPicPr>
          <p:nvPr/>
        </p:nvPicPr>
        <p:blipFill>
          <a:blip r:embed="rId3" cstate="print"/>
          <a:stretch>
            <a:fillRect/>
          </a:stretch>
        </p:blipFill>
        <p:spPr>
          <a:xfrm>
            <a:off x="381000" y="6224584"/>
            <a:ext cx="1066799" cy="481016"/>
          </a:xfrm>
          <a:prstGeom prst="rect">
            <a:avLst/>
          </a:prstGeom>
        </p:spPr>
      </p:pic>
      <p:sp>
        <p:nvSpPr>
          <p:cNvPr id="11" name="Rectangle 3"/>
          <p:cNvSpPr>
            <a:spLocks noChangeArrowheads="1"/>
          </p:cNvSpPr>
          <p:nvPr/>
        </p:nvSpPr>
        <p:spPr bwMode="auto">
          <a:xfrm>
            <a:off x="0" y="85081"/>
            <a:ext cx="8991600" cy="461665"/>
          </a:xfrm>
          <a:prstGeom prst="rect">
            <a:avLst/>
          </a:prstGeom>
          <a:noFill/>
          <a:ln w="9525">
            <a:noFill/>
            <a:miter lim="800000"/>
            <a:headEnd/>
            <a:tailEnd/>
          </a:ln>
        </p:spPr>
        <p:txBody>
          <a:bodyPr wrap="square" anchor="ctr">
            <a:spAutoFit/>
          </a:bodyPr>
          <a:lstStyle/>
          <a:p>
            <a:r>
              <a:rPr lang="en-US" sz="2400" b="1" dirty="0" smtClean="0">
                <a:solidFill>
                  <a:schemeClr val="bg1"/>
                </a:solidFill>
                <a:latin typeface="Calibri" pitchFamily="34" charset="0"/>
              </a:rPr>
              <a:t>DIFFERENTIATORS- MISSION AND FUNCTION               </a:t>
            </a:r>
            <a:r>
              <a:rPr lang="en-US" sz="1400" b="1" i="1" dirty="0" smtClean="0">
                <a:solidFill>
                  <a:schemeClr val="bg1"/>
                </a:solidFill>
                <a:latin typeface="Calibri" pitchFamily="34" charset="0"/>
              </a:rPr>
              <a:t>Source: Carnegie Foundation</a:t>
            </a:r>
            <a:endParaRPr lang="en-US" sz="2400" b="1" i="1" dirty="0">
              <a:solidFill>
                <a:schemeClr val="bg1"/>
              </a:solidFill>
              <a:latin typeface="Calibri" pitchFamily="34" charset="0"/>
            </a:endParaRPr>
          </a:p>
        </p:txBody>
      </p:sp>
      <p:graphicFrame>
        <p:nvGraphicFramePr>
          <p:cNvPr id="14" name="Table 13"/>
          <p:cNvGraphicFramePr>
            <a:graphicFrameLocks noGrp="1"/>
          </p:cNvGraphicFramePr>
          <p:nvPr/>
        </p:nvGraphicFramePr>
        <p:xfrm>
          <a:off x="1447800" y="762000"/>
          <a:ext cx="7162801" cy="5921763"/>
        </p:xfrm>
        <a:graphic>
          <a:graphicData uri="http://schemas.openxmlformats.org/drawingml/2006/table">
            <a:tbl>
              <a:tblPr/>
              <a:tblGrid>
                <a:gridCol w="2815172"/>
                <a:gridCol w="968662"/>
                <a:gridCol w="1169207"/>
                <a:gridCol w="1044338"/>
                <a:gridCol w="1165422"/>
              </a:tblGrid>
              <a:tr h="226538">
                <a:tc>
                  <a:txBody>
                    <a:bodyPr/>
                    <a:lstStyle/>
                    <a:p>
                      <a:pPr algn="ctr" fontAlgn="b"/>
                      <a:r>
                        <a:rPr lang="en-US" sz="1600" b="1" i="0" u="none" strike="noStrike" dirty="0">
                          <a:solidFill>
                            <a:srgbClr val="FFFFFF"/>
                          </a:solidFill>
                          <a:latin typeface="Calibri"/>
                        </a:rPr>
                        <a:t>TYPE</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latin typeface="Calibri"/>
                        </a:rPr>
                        <a:t>Public</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latin typeface="Calibri"/>
                        </a:rPr>
                        <a:t>PRIVATE NFP</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600" b="1" i="0" u="none" strike="noStrike">
                          <a:solidFill>
                            <a:srgbClr val="FFFFFF"/>
                          </a:solidFill>
                          <a:latin typeface="Calibri"/>
                        </a:rPr>
                        <a:t>PRIVATE FP</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600" b="1" i="0" u="none" strike="noStrike" dirty="0" smtClean="0">
                          <a:solidFill>
                            <a:srgbClr val="FFFFFF"/>
                          </a:solidFill>
                          <a:latin typeface="Calibri"/>
                        </a:rPr>
                        <a:t>TOTALS</a:t>
                      </a:r>
                      <a:endParaRPr lang="en-US" sz="1600" b="1" i="0" u="none" strike="noStrike" dirty="0">
                        <a:solidFill>
                          <a:srgbClr val="FFFFFF"/>
                        </a:solidFill>
                        <a:latin typeface="Calibri"/>
                      </a:endParaRP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26538">
                <a:tc>
                  <a:txBody>
                    <a:bodyPr/>
                    <a:lstStyle/>
                    <a:p>
                      <a:pPr algn="l" fontAlgn="b"/>
                      <a:r>
                        <a:rPr lang="en-US" sz="1400" b="1" i="0" u="none" strike="noStrike" dirty="0">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400" b="1" i="0" u="none" strike="noStrike">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400" b="1" i="0" u="none" strike="noStrike" dirty="0">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400" b="1" i="0" u="none" strike="noStrike" dirty="0">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endParaRPr lang="en-US" sz="1400" b="1" i="0" u="none" strike="noStrike" dirty="0">
                        <a:solidFill>
                          <a:srgbClr val="000000"/>
                        </a:solidFill>
                        <a:latin typeface="Calibri"/>
                      </a:endParaRP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44844">
                <a:tc>
                  <a:txBody>
                    <a:bodyPr/>
                    <a:lstStyle/>
                    <a:p>
                      <a:pPr algn="l" fontAlgn="b"/>
                      <a:r>
                        <a:rPr lang="en-US" sz="1600" b="1" i="0" u="none" strike="noStrike" dirty="0">
                          <a:solidFill>
                            <a:srgbClr val="000000"/>
                          </a:solidFill>
                          <a:latin typeface="Calibri"/>
                        </a:rPr>
                        <a:t>ASSOCIATE DEGREES (2 YEAR)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6,401,133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56,013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321,105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6,778,251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44844">
                <a:tc>
                  <a:txBody>
                    <a:bodyPr/>
                    <a:lstStyle/>
                    <a:p>
                      <a:pPr algn="l" fontAlgn="b"/>
                      <a:r>
                        <a:rPr lang="en-US" sz="1400" b="1" i="0" u="none" strike="noStrike" dirty="0">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1,078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134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                     602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1,814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44844">
                <a:tc>
                  <a:txBody>
                    <a:bodyPr/>
                    <a:lstStyle/>
                    <a:p>
                      <a:pPr algn="l" fontAlgn="b"/>
                      <a:r>
                        <a:rPr lang="en-US" sz="1600" b="1" i="0" u="none" strike="noStrike" dirty="0">
                          <a:solidFill>
                            <a:srgbClr val="000000"/>
                          </a:solidFill>
                          <a:latin typeface="Calibri"/>
                        </a:rPr>
                        <a:t>RESEARCH </a:t>
                      </a:r>
                      <a:r>
                        <a:rPr lang="en-US" sz="1600" b="1" i="0" u="none" strike="noStrike" dirty="0" smtClean="0">
                          <a:solidFill>
                            <a:srgbClr val="000000"/>
                          </a:solidFill>
                          <a:latin typeface="Calibri"/>
                        </a:rPr>
                        <a:t>UNIVERSITIES</a:t>
                      </a:r>
                      <a:endParaRPr lang="en-US" sz="1600" b="1" i="0" u="none" strike="noStrike" dirty="0">
                        <a:solidFill>
                          <a:srgbClr val="000000"/>
                        </a:solidFill>
                        <a:latin typeface="Calibri"/>
                      </a:endParaRP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3,688,603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1,084,762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148,281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4,921,646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44844">
                <a:tc>
                  <a:txBody>
                    <a:bodyPr/>
                    <a:lstStyle/>
                    <a:p>
                      <a:pPr algn="l" fontAlgn="b"/>
                      <a:r>
                        <a:rPr lang="en-US" sz="1400" b="1" i="0" u="none" strike="noStrike" dirty="0">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167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108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283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44844">
                <a:tc>
                  <a:txBody>
                    <a:bodyPr/>
                    <a:lstStyle/>
                    <a:p>
                      <a:pPr algn="l" fontAlgn="b"/>
                      <a:r>
                        <a:rPr lang="en-US" sz="1600" b="1" i="0" u="none" strike="noStrike" dirty="0">
                          <a:solidFill>
                            <a:srgbClr val="000000"/>
                          </a:solidFill>
                          <a:latin typeface="Calibri"/>
                        </a:rPr>
                        <a:t>MASTERS</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2,411,305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1,290,716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185,765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3,887,786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44844">
                <a:tc>
                  <a:txBody>
                    <a:bodyPr/>
                    <a:lstStyle/>
                    <a:p>
                      <a:pPr algn="l" fontAlgn="b"/>
                      <a:r>
                        <a:rPr lang="en-US" sz="1400" b="1" i="0" u="none" strike="noStrike" dirty="0">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267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352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                       44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                        663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44844">
                <a:tc>
                  <a:txBody>
                    <a:bodyPr/>
                    <a:lstStyle/>
                    <a:p>
                      <a:pPr algn="l" fontAlgn="b"/>
                      <a:r>
                        <a:rPr lang="en-US" sz="1600" b="1" i="0" u="none" strike="noStrike" dirty="0">
                          <a:solidFill>
                            <a:srgbClr val="000000"/>
                          </a:solidFill>
                          <a:latin typeface="Calibri"/>
                        </a:rPr>
                        <a:t>BACCALAUREATE COLLEGES</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492,424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826,387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72,308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1,391,119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44844">
                <a:tc>
                  <a:txBody>
                    <a:bodyPr/>
                    <a:lstStyle/>
                    <a:p>
                      <a:pPr algn="l" fontAlgn="b"/>
                      <a:r>
                        <a:rPr lang="en-US" sz="1400" b="1" i="0" u="none" strike="noStrike">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                  152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541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74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                        767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44844">
                <a:tc>
                  <a:txBody>
                    <a:bodyPr/>
                    <a:lstStyle/>
                    <a:p>
                      <a:pPr algn="l" fontAlgn="b"/>
                      <a:r>
                        <a:rPr lang="en-US" sz="1600" b="1" i="0" u="none" strike="noStrike" dirty="0">
                          <a:solidFill>
                            <a:srgbClr val="000000"/>
                          </a:solidFill>
                          <a:latin typeface="Calibri"/>
                        </a:rPr>
                        <a:t>SPECIAL AND </a:t>
                      </a:r>
                      <a:r>
                        <a:rPr lang="en-US" sz="1600" b="1" i="0" u="none" strike="noStrike" dirty="0" smtClean="0">
                          <a:solidFill>
                            <a:srgbClr val="000000"/>
                          </a:solidFill>
                          <a:latin typeface="Calibri"/>
                        </a:rPr>
                        <a:t>PROFESSIONAL</a:t>
                      </a:r>
                      <a:endParaRPr lang="en-US" sz="1600" b="1" i="0" u="none" strike="noStrike" dirty="0">
                        <a:solidFill>
                          <a:srgbClr val="000000"/>
                        </a:solidFill>
                        <a:latin typeface="Calibri"/>
                      </a:endParaRP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86,629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331,436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dirty="0">
                          <a:solidFill>
                            <a:srgbClr val="000000"/>
                          </a:solidFill>
                          <a:latin typeface="Calibri"/>
                        </a:rPr>
                        <a:t>            170,004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                588,069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44844">
                <a:tc>
                  <a:txBody>
                    <a:bodyPr/>
                    <a:lstStyle/>
                    <a:p>
                      <a:pPr algn="l" fontAlgn="b"/>
                      <a:r>
                        <a:rPr lang="en-US" sz="1400" b="1" i="0" u="none" strike="noStrike">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                     68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                        603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167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400" b="1" i="0" u="none" strike="noStrike" dirty="0">
                          <a:solidFill>
                            <a:srgbClr val="000000"/>
                          </a:solidFill>
                          <a:latin typeface="Calibri"/>
                        </a:rPr>
                        <a:t>                        838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44844">
                <a:tc>
                  <a:txBody>
                    <a:bodyPr/>
                    <a:lstStyle/>
                    <a:p>
                      <a:pPr algn="l" fontAlgn="b"/>
                      <a:r>
                        <a:rPr lang="en-US" sz="1600" b="1" i="0" u="none" strike="noStrike" dirty="0" smtClean="0">
                          <a:solidFill>
                            <a:srgbClr val="000000"/>
                          </a:solidFill>
                          <a:latin typeface="Calibri"/>
                        </a:rPr>
                        <a:t>TOTALS</a:t>
                      </a:r>
                      <a:endParaRPr lang="en-US" sz="1600" b="1" i="0" u="none" strike="noStrike" dirty="0">
                        <a:solidFill>
                          <a:srgbClr val="000000"/>
                        </a:solidFill>
                        <a:latin typeface="Calibri"/>
                      </a:endParaRP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13,081,826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3,591,052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898,191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17,571,069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844">
                <a:tc>
                  <a:txBody>
                    <a:bodyPr/>
                    <a:lstStyle/>
                    <a:p>
                      <a:pPr algn="l" fontAlgn="b"/>
                      <a:r>
                        <a:rPr lang="en-US" sz="1400" b="1" i="0" u="none" strike="noStrike" dirty="0">
                          <a:solidFill>
                            <a:srgbClr val="000000"/>
                          </a:solidFill>
                          <a:latin typeface="Calibri"/>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1,732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1,738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895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4,365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fld id="{39DD21CB-B6CC-45B1-ABBA-8B6C0315E645}" type="slidenum">
              <a:rPr lang="en-US" smtClean="0"/>
              <a:pPr/>
              <a:t>5</a:t>
            </a:fld>
            <a:endParaRPr lang="en-US" dirty="0"/>
          </a:p>
        </p:txBody>
      </p:sp>
      <p:pic>
        <p:nvPicPr>
          <p:cNvPr id="10" name="Picture 9" descr="Stevens-Official-Color copy.jpg"/>
          <p:cNvPicPr>
            <a:picLocks noChangeAspect="1"/>
          </p:cNvPicPr>
          <p:nvPr/>
        </p:nvPicPr>
        <p:blipFill>
          <a:blip r:embed="rId3" cstate="print"/>
          <a:stretch>
            <a:fillRect/>
          </a:stretch>
        </p:blipFill>
        <p:spPr>
          <a:xfrm>
            <a:off x="381000" y="6096000"/>
            <a:ext cx="1351973" cy="609600"/>
          </a:xfrm>
          <a:prstGeom prst="rect">
            <a:avLst/>
          </a:prstGeom>
        </p:spPr>
      </p:pic>
      <p:sp>
        <p:nvSpPr>
          <p:cNvPr id="11" name="Rectangle 3"/>
          <p:cNvSpPr>
            <a:spLocks noChangeArrowheads="1"/>
          </p:cNvSpPr>
          <p:nvPr/>
        </p:nvSpPr>
        <p:spPr bwMode="auto">
          <a:xfrm>
            <a:off x="0" y="85081"/>
            <a:ext cx="2739340" cy="461665"/>
          </a:xfrm>
          <a:prstGeom prst="rect">
            <a:avLst/>
          </a:prstGeom>
          <a:noFill/>
          <a:ln w="9525">
            <a:noFill/>
            <a:miter lim="800000"/>
            <a:headEnd/>
            <a:tailEnd/>
          </a:ln>
        </p:spPr>
        <p:txBody>
          <a:bodyPr wrap="none" anchor="ctr">
            <a:spAutoFit/>
          </a:bodyPr>
          <a:lstStyle/>
          <a:p>
            <a:r>
              <a:rPr lang="en-US" sz="2400" b="1" dirty="0" smtClean="0">
                <a:solidFill>
                  <a:schemeClr val="bg1"/>
                </a:solidFill>
                <a:latin typeface="Calibri" pitchFamily="34" charset="0"/>
              </a:rPr>
              <a:t>University Structure</a:t>
            </a:r>
            <a:endParaRPr lang="en-US" sz="2400" b="1" dirty="0">
              <a:solidFill>
                <a:schemeClr val="bg1"/>
              </a:solidFill>
              <a:latin typeface="Calibri" pitchFamily="34" charset="0"/>
            </a:endParaRPr>
          </a:p>
        </p:txBody>
      </p:sp>
      <p:sp>
        <p:nvSpPr>
          <p:cNvPr id="13" name="TextBox 12"/>
          <p:cNvSpPr txBox="1"/>
          <p:nvPr/>
        </p:nvSpPr>
        <p:spPr>
          <a:xfrm>
            <a:off x="304800" y="914401"/>
            <a:ext cx="3352800" cy="430887"/>
          </a:xfrm>
          <a:prstGeom prst="rect">
            <a:avLst/>
          </a:prstGeom>
          <a:noFill/>
        </p:spPr>
        <p:txBody>
          <a:bodyPr wrap="square" rtlCol="0">
            <a:spAutoFit/>
          </a:bodyPr>
          <a:lstStyle/>
          <a:p>
            <a:r>
              <a:rPr lang="en-GB" sz="2200" b="1" dirty="0" smtClean="0">
                <a:solidFill>
                  <a:srgbClr val="820000"/>
                </a:solidFill>
              </a:rPr>
              <a:t>BOARD  OF TRUSTEES</a:t>
            </a:r>
            <a:endParaRPr lang="en-GB" sz="2200" b="1" dirty="0"/>
          </a:p>
        </p:txBody>
      </p:sp>
      <p:cxnSp>
        <p:nvCxnSpPr>
          <p:cNvPr id="12" name="Straight Connector 11"/>
          <p:cNvCxnSpPr/>
          <p:nvPr/>
        </p:nvCxnSpPr>
        <p:spPr>
          <a:xfrm flipV="1">
            <a:off x="381000" y="1447800"/>
            <a:ext cx="5943600" cy="76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33800" y="914400"/>
            <a:ext cx="1752600" cy="338554"/>
          </a:xfrm>
          <a:prstGeom prst="rect">
            <a:avLst/>
          </a:prstGeom>
          <a:noFill/>
        </p:spPr>
        <p:txBody>
          <a:bodyPr wrap="square" rtlCol="0">
            <a:spAutoFit/>
          </a:bodyPr>
          <a:lstStyle/>
          <a:p>
            <a:r>
              <a:rPr lang="en-GB" sz="1600" b="1" dirty="0" smtClean="0">
                <a:solidFill>
                  <a:srgbClr val="002060"/>
                </a:solidFill>
              </a:rPr>
              <a:t>Oversight</a:t>
            </a:r>
            <a:endParaRPr lang="en-GB" sz="1600" b="1" dirty="0">
              <a:solidFill>
                <a:srgbClr val="002060"/>
              </a:solidFill>
            </a:endParaRPr>
          </a:p>
        </p:txBody>
      </p:sp>
      <p:sp>
        <p:nvSpPr>
          <p:cNvPr id="16" name="TextBox 15"/>
          <p:cNvSpPr txBox="1"/>
          <p:nvPr/>
        </p:nvSpPr>
        <p:spPr>
          <a:xfrm>
            <a:off x="3733800" y="1600200"/>
            <a:ext cx="1752600" cy="338554"/>
          </a:xfrm>
          <a:prstGeom prst="rect">
            <a:avLst/>
          </a:prstGeom>
          <a:noFill/>
        </p:spPr>
        <p:txBody>
          <a:bodyPr wrap="square" rtlCol="0">
            <a:spAutoFit/>
          </a:bodyPr>
          <a:lstStyle/>
          <a:p>
            <a:r>
              <a:rPr lang="en-GB" sz="1600" b="1" dirty="0" smtClean="0">
                <a:solidFill>
                  <a:srgbClr val="002060"/>
                </a:solidFill>
              </a:rPr>
              <a:t>Management</a:t>
            </a:r>
            <a:endParaRPr lang="en-GB" sz="1600" b="1" dirty="0">
              <a:solidFill>
                <a:srgbClr val="002060"/>
              </a:solidFill>
            </a:endParaRPr>
          </a:p>
        </p:txBody>
      </p:sp>
      <p:sp>
        <p:nvSpPr>
          <p:cNvPr id="17" name="TextBox 16"/>
          <p:cNvSpPr txBox="1"/>
          <p:nvPr/>
        </p:nvSpPr>
        <p:spPr>
          <a:xfrm>
            <a:off x="6629400" y="1219200"/>
            <a:ext cx="1447800" cy="584775"/>
          </a:xfrm>
          <a:prstGeom prst="rect">
            <a:avLst/>
          </a:prstGeom>
          <a:noFill/>
        </p:spPr>
        <p:txBody>
          <a:bodyPr wrap="square" rtlCol="0">
            <a:spAutoFit/>
          </a:bodyPr>
          <a:lstStyle/>
          <a:p>
            <a:r>
              <a:rPr lang="en-GB" sz="1600" b="1" dirty="0" smtClean="0">
                <a:solidFill>
                  <a:srgbClr val="002060"/>
                </a:solidFill>
              </a:rPr>
              <a:t>Corporate Structure</a:t>
            </a:r>
            <a:endParaRPr lang="en-GB" sz="1600" b="1" dirty="0">
              <a:solidFill>
                <a:srgbClr val="002060"/>
              </a:solidFill>
            </a:endParaRPr>
          </a:p>
        </p:txBody>
      </p:sp>
      <p:sp>
        <p:nvSpPr>
          <p:cNvPr id="19" name="TextBox 18"/>
          <p:cNvSpPr txBox="1"/>
          <p:nvPr/>
        </p:nvSpPr>
        <p:spPr>
          <a:xfrm>
            <a:off x="457200" y="1981200"/>
            <a:ext cx="4267200" cy="769441"/>
          </a:xfrm>
          <a:prstGeom prst="rect">
            <a:avLst/>
          </a:prstGeom>
          <a:noFill/>
          <a:ln>
            <a:solidFill>
              <a:srgbClr val="002060"/>
            </a:solidFill>
          </a:ln>
        </p:spPr>
        <p:txBody>
          <a:bodyPr wrap="square" rtlCol="0">
            <a:spAutoFit/>
          </a:bodyPr>
          <a:lstStyle/>
          <a:p>
            <a:r>
              <a:rPr lang="en-GB" sz="2200" b="1" dirty="0" smtClean="0">
                <a:solidFill>
                  <a:srgbClr val="820000"/>
                </a:solidFill>
              </a:rPr>
              <a:t>PRESIDENT-</a:t>
            </a:r>
          </a:p>
          <a:p>
            <a:r>
              <a:rPr lang="en-GB" sz="2200" b="1" dirty="0" smtClean="0">
                <a:solidFill>
                  <a:srgbClr val="820000"/>
                </a:solidFill>
              </a:rPr>
              <a:t>EXECUTIVE  MANAGMENT</a:t>
            </a:r>
            <a:endParaRPr lang="en-GB" sz="2200" b="1" dirty="0"/>
          </a:p>
        </p:txBody>
      </p:sp>
      <p:sp>
        <p:nvSpPr>
          <p:cNvPr id="20" name="TextBox 19"/>
          <p:cNvSpPr txBox="1"/>
          <p:nvPr/>
        </p:nvSpPr>
        <p:spPr>
          <a:xfrm>
            <a:off x="304800" y="2971800"/>
            <a:ext cx="2209800" cy="430887"/>
          </a:xfrm>
          <a:prstGeom prst="rect">
            <a:avLst/>
          </a:prstGeom>
          <a:noFill/>
          <a:ln w="3175">
            <a:solidFill>
              <a:schemeClr val="tx1"/>
            </a:solidFill>
          </a:ln>
        </p:spPr>
        <p:txBody>
          <a:bodyPr wrap="square" rtlCol="0">
            <a:spAutoFit/>
          </a:bodyPr>
          <a:lstStyle/>
          <a:p>
            <a:r>
              <a:rPr lang="en-GB" sz="2200" b="1" dirty="0" smtClean="0"/>
              <a:t>Administration</a:t>
            </a:r>
            <a:endParaRPr lang="en-GB" sz="2200" b="1" dirty="0"/>
          </a:p>
        </p:txBody>
      </p:sp>
      <p:sp>
        <p:nvSpPr>
          <p:cNvPr id="21" name="TextBox 20"/>
          <p:cNvSpPr txBox="1"/>
          <p:nvPr/>
        </p:nvSpPr>
        <p:spPr>
          <a:xfrm>
            <a:off x="3048000" y="2971800"/>
            <a:ext cx="2209800" cy="430887"/>
          </a:xfrm>
          <a:prstGeom prst="rect">
            <a:avLst/>
          </a:prstGeom>
          <a:noFill/>
          <a:ln>
            <a:solidFill>
              <a:srgbClr val="005696"/>
            </a:solidFill>
          </a:ln>
        </p:spPr>
        <p:txBody>
          <a:bodyPr wrap="square" rtlCol="0">
            <a:spAutoFit/>
          </a:bodyPr>
          <a:lstStyle/>
          <a:p>
            <a:r>
              <a:rPr lang="en-GB" sz="2200" b="1" dirty="0" smtClean="0"/>
              <a:t>Academics</a:t>
            </a:r>
            <a:endParaRPr lang="en-GB" sz="2200" b="1" dirty="0"/>
          </a:p>
        </p:txBody>
      </p:sp>
      <p:sp>
        <p:nvSpPr>
          <p:cNvPr id="22" name="TextBox 21"/>
          <p:cNvSpPr txBox="1"/>
          <p:nvPr/>
        </p:nvSpPr>
        <p:spPr>
          <a:xfrm>
            <a:off x="6172200" y="2971800"/>
            <a:ext cx="2362200" cy="1107996"/>
          </a:xfrm>
          <a:prstGeom prst="rect">
            <a:avLst/>
          </a:prstGeom>
          <a:noFill/>
          <a:ln>
            <a:solidFill>
              <a:schemeClr val="tx2"/>
            </a:solidFill>
          </a:ln>
        </p:spPr>
        <p:txBody>
          <a:bodyPr wrap="square" rtlCol="0">
            <a:spAutoFit/>
          </a:bodyPr>
          <a:lstStyle/>
          <a:p>
            <a:r>
              <a:rPr lang="en-GB" sz="2200" b="1" dirty="0" smtClean="0"/>
              <a:t>Auxiliaries and Support Structures</a:t>
            </a:r>
            <a:endParaRPr lang="en-GB" sz="2200" b="1" dirty="0"/>
          </a:p>
        </p:txBody>
      </p:sp>
      <p:sp>
        <p:nvSpPr>
          <p:cNvPr id="23" name="TextBox 22"/>
          <p:cNvSpPr txBox="1"/>
          <p:nvPr/>
        </p:nvSpPr>
        <p:spPr>
          <a:xfrm>
            <a:off x="2971800" y="3657600"/>
            <a:ext cx="2590800" cy="430887"/>
          </a:xfrm>
          <a:prstGeom prst="rect">
            <a:avLst/>
          </a:prstGeom>
          <a:noFill/>
          <a:ln>
            <a:solidFill>
              <a:srgbClr val="002060"/>
            </a:solidFill>
          </a:ln>
        </p:spPr>
        <p:txBody>
          <a:bodyPr wrap="square" rtlCol="0">
            <a:spAutoFit/>
          </a:bodyPr>
          <a:lstStyle/>
          <a:p>
            <a:r>
              <a:rPr lang="en-GB" sz="2200" b="1" dirty="0" smtClean="0"/>
              <a:t>Schools/Colleges</a:t>
            </a:r>
            <a:endParaRPr lang="en-GB" sz="2200" b="1" dirty="0"/>
          </a:p>
        </p:txBody>
      </p:sp>
      <p:sp>
        <p:nvSpPr>
          <p:cNvPr id="24" name="TextBox 23"/>
          <p:cNvSpPr txBox="1"/>
          <p:nvPr/>
        </p:nvSpPr>
        <p:spPr>
          <a:xfrm>
            <a:off x="2971800" y="4343400"/>
            <a:ext cx="3276600" cy="769441"/>
          </a:xfrm>
          <a:prstGeom prst="rect">
            <a:avLst/>
          </a:prstGeom>
          <a:noFill/>
          <a:ln>
            <a:solidFill>
              <a:srgbClr val="002060"/>
            </a:solidFill>
          </a:ln>
        </p:spPr>
        <p:txBody>
          <a:bodyPr wrap="square" rtlCol="0">
            <a:spAutoFit/>
          </a:bodyPr>
          <a:lstStyle/>
          <a:p>
            <a:r>
              <a:rPr lang="en-GB" sz="2200" b="1" dirty="0" smtClean="0"/>
              <a:t>Academic Departments/Divisions</a:t>
            </a:r>
            <a:endParaRPr lang="en-GB" sz="2200" b="1" dirty="0"/>
          </a:p>
        </p:txBody>
      </p:sp>
      <p:sp>
        <p:nvSpPr>
          <p:cNvPr id="25" name="TextBox 24"/>
          <p:cNvSpPr txBox="1"/>
          <p:nvPr/>
        </p:nvSpPr>
        <p:spPr>
          <a:xfrm>
            <a:off x="2971800" y="5334000"/>
            <a:ext cx="2590800" cy="430887"/>
          </a:xfrm>
          <a:prstGeom prst="rect">
            <a:avLst/>
          </a:prstGeom>
          <a:noFill/>
          <a:ln>
            <a:solidFill>
              <a:srgbClr val="002060"/>
            </a:solidFill>
          </a:ln>
        </p:spPr>
        <p:txBody>
          <a:bodyPr wrap="square" rtlCol="0">
            <a:spAutoFit/>
          </a:bodyPr>
          <a:lstStyle/>
          <a:p>
            <a:r>
              <a:rPr lang="en-GB" sz="2200" b="1" dirty="0" smtClean="0"/>
              <a:t>Research </a:t>
            </a:r>
            <a:r>
              <a:rPr lang="en-GB" sz="2200" b="1" dirty="0" err="1" smtClean="0"/>
              <a:t>Centers</a:t>
            </a:r>
            <a:endParaRPr lang="en-GB" sz="2200"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owerpoint_art_inside"/>
          <p:cNvPicPr>
            <a:picLocks noChangeAspect="1" noChangeArrowheads="1"/>
          </p:cNvPicPr>
          <p:nvPr/>
        </p:nvPicPr>
        <p:blipFill>
          <a:blip r:embed="rId3" cstate="print"/>
          <a:srcRect/>
          <a:stretch>
            <a:fillRect/>
          </a:stretch>
        </p:blipFill>
        <p:spPr bwMode="auto">
          <a:xfrm>
            <a:off x="219075" y="4256408"/>
            <a:ext cx="1762125" cy="2601592"/>
          </a:xfrm>
          <a:prstGeom prst="rect">
            <a:avLst/>
          </a:prstGeom>
          <a:noFill/>
          <a:ln w="9525">
            <a:noFill/>
            <a:miter lim="800000"/>
            <a:headEnd/>
            <a:tailEnd/>
          </a:ln>
        </p:spPr>
      </p:pic>
      <p:sp>
        <p:nvSpPr>
          <p:cNvPr id="6" name="Rectangle 4"/>
          <p:cNvSpPr>
            <a:spLocks noChangeArrowheads="1"/>
          </p:cNvSpPr>
          <p:nvPr/>
        </p:nvSpPr>
        <p:spPr bwMode="auto">
          <a:xfrm>
            <a:off x="0" y="0"/>
            <a:ext cx="228600" cy="6858000"/>
          </a:xfrm>
          <a:prstGeom prst="rect">
            <a:avLst/>
          </a:prstGeom>
          <a:solidFill>
            <a:schemeClr val="tx1"/>
          </a:solidFill>
          <a:ln w="9525">
            <a:noFill/>
            <a:miter lim="800000"/>
            <a:headEnd/>
            <a:tailEnd/>
          </a:ln>
        </p:spPr>
        <p:txBody>
          <a:bodyPr wrap="none" anchor="ctr"/>
          <a:lstStyle/>
          <a:p>
            <a:endParaRPr lang="en-US" dirty="0"/>
          </a:p>
        </p:txBody>
      </p:sp>
      <p:sp>
        <p:nvSpPr>
          <p:cNvPr id="4" name="TextBox 3"/>
          <p:cNvSpPr txBox="1"/>
          <p:nvPr/>
        </p:nvSpPr>
        <p:spPr>
          <a:xfrm>
            <a:off x="609600" y="228600"/>
            <a:ext cx="8229600" cy="646331"/>
          </a:xfrm>
          <a:prstGeom prst="rect">
            <a:avLst/>
          </a:prstGeom>
          <a:noFill/>
        </p:spPr>
        <p:txBody>
          <a:bodyPr wrap="square" rtlCol="0">
            <a:spAutoFit/>
          </a:bodyPr>
          <a:lstStyle/>
          <a:p>
            <a:pPr algn="ctr"/>
            <a:r>
              <a:rPr lang="en-US" sz="3600" b="1" dirty="0" smtClean="0">
                <a:solidFill>
                  <a:srgbClr val="A40000"/>
                </a:solidFill>
              </a:rPr>
              <a:t>Board of Trustees </a:t>
            </a:r>
            <a:endParaRPr lang="en-US" sz="3600" b="1" dirty="0">
              <a:solidFill>
                <a:srgbClr val="A40000"/>
              </a:solidFill>
            </a:endParaRPr>
          </a:p>
        </p:txBody>
      </p:sp>
      <p:sp>
        <p:nvSpPr>
          <p:cNvPr id="7" name="TextBox 6"/>
          <p:cNvSpPr txBox="1"/>
          <p:nvPr/>
        </p:nvSpPr>
        <p:spPr>
          <a:xfrm>
            <a:off x="838200" y="1371600"/>
            <a:ext cx="7848600" cy="4416594"/>
          </a:xfrm>
          <a:prstGeom prst="rect">
            <a:avLst/>
          </a:prstGeom>
          <a:noFill/>
        </p:spPr>
        <p:txBody>
          <a:bodyPr wrap="square" rtlCol="0">
            <a:spAutoFit/>
          </a:bodyPr>
          <a:lstStyle/>
          <a:p>
            <a:pPr marL="457200" indent="-457200">
              <a:spcAft>
                <a:spcPts val="1200"/>
              </a:spcAft>
            </a:pPr>
            <a:r>
              <a:rPr lang="en-US" sz="2800" dirty="0" smtClean="0"/>
              <a:t>Members elected by the SC General Assembly</a:t>
            </a:r>
          </a:p>
          <a:p>
            <a:pPr marL="457200" indent="-457200">
              <a:spcAft>
                <a:spcPts val="1200"/>
              </a:spcAft>
            </a:pPr>
            <a:r>
              <a:rPr lang="en-US" sz="2800" dirty="0" smtClean="0"/>
              <a:t>All members are graduates of the school</a:t>
            </a:r>
          </a:p>
          <a:p>
            <a:pPr marL="457200" indent="-457200">
              <a:spcAft>
                <a:spcPts val="1200"/>
              </a:spcAft>
            </a:pPr>
            <a:r>
              <a:rPr lang="en-US" sz="2800" dirty="0" smtClean="0"/>
              <a:t>Long-term service is common</a:t>
            </a:r>
          </a:p>
          <a:p>
            <a:pPr marL="457200" indent="-457200">
              <a:spcAft>
                <a:spcPts val="1200"/>
              </a:spcAft>
            </a:pPr>
            <a:endParaRPr lang="en-US" sz="1100" dirty="0" smtClean="0"/>
          </a:p>
          <a:p>
            <a:pPr marL="457200" indent="-457200">
              <a:spcAft>
                <a:spcPts val="1200"/>
              </a:spcAft>
            </a:pPr>
            <a:r>
              <a:rPr lang="en-US" sz="2800" dirty="0" smtClean="0"/>
              <a:t>Fiduciary responsibility</a:t>
            </a:r>
          </a:p>
          <a:p>
            <a:pPr marL="457200" indent="-457200">
              <a:spcAft>
                <a:spcPts val="1200"/>
              </a:spcAft>
            </a:pPr>
            <a:r>
              <a:rPr lang="en-US" sz="2800" dirty="0" smtClean="0"/>
              <a:t>President serves at their pleasure</a:t>
            </a:r>
          </a:p>
          <a:p>
            <a:pPr marL="457200" indent="-457200">
              <a:spcAft>
                <a:spcPts val="1200"/>
              </a:spcAft>
            </a:pPr>
            <a:r>
              <a:rPr lang="en-US" sz="2800" dirty="0" smtClean="0"/>
              <a:t>Approve all VP appointments</a:t>
            </a:r>
          </a:p>
          <a:p>
            <a:pPr marL="457200" indent="-457200">
              <a:spcAft>
                <a:spcPts val="1200"/>
              </a:spcAft>
            </a:pPr>
            <a:r>
              <a:rPr lang="en-US" sz="3200" dirty="0" smtClean="0"/>
              <a:t> </a:t>
            </a:r>
          </a:p>
        </p:txBody>
      </p:sp>
      <p:sp>
        <p:nvSpPr>
          <p:cNvPr id="8" name="Line 5"/>
          <p:cNvSpPr>
            <a:spLocks noChangeShapeType="1"/>
          </p:cNvSpPr>
          <p:nvPr/>
        </p:nvSpPr>
        <p:spPr bwMode="auto">
          <a:xfrm flipH="1">
            <a:off x="304800" y="6477000"/>
            <a:ext cx="8534400" cy="0"/>
          </a:xfrm>
          <a:prstGeom prst="line">
            <a:avLst/>
          </a:prstGeom>
          <a:noFill/>
          <a:ln w="19050">
            <a:solidFill>
              <a:schemeClr val="bg2"/>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owerpoint_art_inside"/>
          <p:cNvPicPr>
            <a:picLocks noChangeAspect="1" noChangeArrowheads="1"/>
          </p:cNvPicPr>
          <p:nvPr/>
        </p:nvPicPr>
        <p:blipFill>
          <a:blip r:embed="rId3" cstate="print"/>
          <a:srcRect/>
          <a:stretch>
            <a:fillRect/>
          </a:stretch>
        </p:blipFill>
        <p:spPr bwMode="auto">
          <a:xfrm>
            <a:off x="219075" y="4256408"/>
            <a:ext cx="1762125" cy="2601592"/>
          </a:xfrm>
          <a:prstGeom prst="rect">
            <a:avLst/>
          </a:prstGeom>
          <a:noFill/>
          <a:ln w="9525">
            <a:noFill/>
            <a:miter lim="800000"/>
            <a:headEnd/>
            <a:tailEnd/>
          </a:ln>
        </p:spPr>
      </p:pic>
      <p:sp>
        <p:nvSpPr>
          <p:cNvPr id="6" name="Rectangle 4"/>
          <p:cNvSpPr>
            <a:spLocks noChangeArrowheads="1"/>
          </p:cNvSpPr>
          <p:nvPr/>
        </p:nvSpPr>
        <p:spPr bwMode="auto">
          <a:xfrm>
            <a:off x="0" y="0"/>
            <a:ext cx="228600" cy="6858000"/>
          </a:xfrm>
          <a:prstGeom prst="rect">
            <a:avLst/>
          </a:prstGeom>
          <a:solidFill>
            <a:schemeClr val="tx1"/>
          </a:solidFill>
          <a:ln w="9525">
            <a:noFill/>
            <a:miter lim="800000"/>
            <a:headEnd/>
            <a:tailEnd/>
          </a:ln>
        </p:spPr>
        <p:txBody>
          <a:bodyPr wrap="none" anchor="ctr"/>
          <a:lstStyle/>
          <a:p>
            <a:endParaRPr lang="en-US" dirty="0"/>
          </a:p>
        </p:txBody>
      </p:sp>
      <p:sp>
        <p:nvSpPr>
          <p:cNvPr id="4" name="TextBox 3"/>
          <p:cNvSpPr txBox="1"/>
          <p:nvPr/>
        </p:nvSpPr>
        <p:spPr>
          <a:xfrm>
            <a:off x="609600" y="228600"/>
            <a:ext cx="8229600" cy="646331"/>
          </a:xfrm>
          <a:prstGeom prst="rect">
            <a:avLst/>
          </a:prstGeom>
          <a:noFill/>
        </p:spPr>
        <p:txBody>
          <a:bodyPr wrap="square" rtlCol="0">
            <a:spAutoFit/>
          </a:bodyPr>
          <a:lstStyle/>
          <a:p>
            <a:pPr algn="ctr"/>
            <a:r>
              <a:rPr lang="en-US" sz="3600" b="1" dirty="0" smtClean="0">
                <a:solidFill>
                  <a:srgbClr val="A40000"/>
                </a:solidFill>
              </a:rPr>
              <a:t>Relationship with the State</a:t>
            </a:r>
            <a:endParaRPr lang="en-US" sz="3600" b="1" dirty="0">
              <a:solidFill>
                <a:srgbClr val="A40000"/>
              </a:solidFill>
            </a:endParaRPr>
          </a:p>
        </p:txBody>
      </p:sp>
      <p:sp>
        <p:nvSpPr>
          <p:cNvPr id="7" name="TextBox 6"/>
          <p:cNvSpPr txBox="1"/>
          <p:nvPr/>
        </p:nvSpPr>
        <p:spPr>
          <a:xfrm>
            <a:off x="838200" y="1371600"/>
            <a:ext cx="7848600" cy="4416594"/>
          </a:xfrm>
          <a:prstGeom prst="rect">
            <a:avLst/>
          </a:prstGeom>
          <a:noFill/>
        </p:spPr>
        <p:txBody>
          <a:bodyPr wrap="square" rtlCol="0">
            <a:spAutoFit/>
          </a:bodyPr>
          <a:lstStyle/>
          <a:p>
            <a:pPr marL="457200" indent="-457200">
              <a:spcAft>
                <a:spcPts val="1200"/>
              </a:spcAft>
            </a:pPr>
            <a:r>
              <a:rPr lang="en-US" sz="2800" dirty="0" smtClean="0"/>
              <a:t>State rules and regulations apply</a:t>
            </a:r>
          </a:p>
          <a:p>
            <a:pPr marL="457200" indent="-457200">
              <a:spcAft>
                <a:spcPts val="1200"/>
              </a:spcAft>
            </a:pPr>
            <a:r>
              <a:rPr lang="en-US" sz="2800" dirty="0" smtClean="0"/>
              <a:t>		Purchasing, HR, construction</a:t>
            </a:r>
          </a:p>
          <a:p>
            <a:pPr marL="457200" indent="-457200">
              <a:spcAft>
                <a:spcPts val="1200"/>
              </a:spcAft>
            </a:pPr>
            <a:r>
              <a:rPr lang="en-US" sz="2800" dirty="0" smtClean="0"/>
              <a:t>Annual appropriation determined by the State</a:t>
            </a:r>
          </a:p>
          <a:p>
            <a:pPr marL="457200" indent="-457200">
              <a:spcAft>
                <a:spcPts val="1200"/>
              </a:spcAft>
            </a:pPr>
            <a:r>
              <a:rPr lang="en-US" sz="2800" dirty="0" smtClean="0"/>
              <a:t>Transparency requirements</a:t>
            </a:r>
          </a:p>
          <a:p>
            <a:pPr marL="457200" indent="-457200">
              <a:spcAft>
                <a:spcPts val="1200"/>
              </a:spcAft>
            </a:pPr>
            <a:r>
              <a:rPr lang="en-US" sz="2800" dirty="0" smtClean="0"/>
              <a:t>Contractual relationships with state agencies</a:t>
            </a:r>
          </a:p>
          <a:p>
            <a:pPr marL="457200" indent="-457200">
              <a:spcAft>
                <a:spcPts val="1200"/>
              </a:spcAft>
            </a:pPr>
            <a:endParaRPr lang="en-US" sz="1100" dirty="0" smtClean="0"/>
          </a:p>
          <a:p>
            <a:pPr marL="457200" indent="-457200">
              <a:spcAft>
                <a:spcPts val="1200"/>
              </a:spcAft>
            </a:pPr>
            <a:r>
              <a:rPr lang="en-US" sz="2800" dirty="0" smtClean="0"/>
              <a:t>Control of annual tuition raises</a:t>
            </a:r>
          </a:p>
          <a:p>
            <a:pPr marL="457200" indent="-457200">
              <a:spcAft>
                <a:spcPts val="1200"/>
              </a:spcAft>
            </a:pPr>
            <a:r>
              <a:rPr lang="en-US" sz="3200" dirty="0" smtClean="0"/>
              <a:t> </a:t>
            </a:r>
          </a:p>
        </p:txBody>
      </p:sp>
      <p:sp>
        <p:nvSpPr>
          <p:cNvPr id="8" name="Line 5"/>
          <p:cNvSpPr>
            <a:spLocks noChangeShapeType="1"/>
          </p:cNvSpPr>
          <p:nvPr/>
        </p:nvSpPr>
        <p:spPr bwMode="auto">
          <a:xfrm flipH="1">
            <a:off x="304800" y="6477000"/>
            <a:ext cx="8534400" cy="0"/>
          </a:xfrm>
          <a:prstGeom prst="line">
            <a:avLst/>
          </a:prstGeom>
          <a:noFill/>
          <a:ln w="19050">
            <a:solidFill>
              <a:schemeClr val="bg2"/>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fld id="{39DD21CB-B6CC-45B1-ABBA-8B6C0315E645}" type="slidenum">
              <a:rPr lang="en-US" smtClean="0"/>
              <a:pPr/>
              <a:t>8</a:t>
            </a:fld>
            <a:endParaRPr lang="en-US" dirty="0"/>
          </a:p>
        </p:txBody>
      </p:sp>
      <p:pic>
        <p:nvPicPr>
          <p:cNvPr id="10" name="Picture 9" descr="Stevens-Official-Color copy.jpg"/>
          <p:cNvPicPr>
            <a:picLocks noChangeAspect="1"/>
          </p:cNvPicPr>
          <p:nvPr/>
        </p:nvPicPr>
        <p:blipFill>
          <a:blip r:embed="rId3" cstate="print"/>
          <a:stretch>
            <a:fillRect/>
          </a:stretch>
        </p:blipFill>
        <p:spPr>
          <a:xfrm>
            <a:off x="381000" y="6224584"/>
            <a:ext cx="1066799" cy="481016"/>
          </a:xfrm>
          <a:prstGeom prst="rect">
            <a:avLst/>
          </a:prstGeom>
        </p:spPr>
      </p:pic>
      <p:sp>
        <p:nvSpPr>
          <p:cNvPr id="11" name="Rectangle 3"/>
          <p:cNvSpPr>
            <a:spLocks noChangeArrowheads="1"/>
          </p:cNvSpPr>
          <p:nvPr/>
        </p:nvSpPr>
        <p:spPr bwMode="auto">
          <a:xfrm>
            <a:off x="0" y="85081"/>
            <a:ext cx="5428217" cy="461665"/>
          </a:xfrm>
          <a:prstGeom prst="rect">
            <a:avLst/>
          </a:prstGeom>
          <a:noFill/>
          <a:ln w="9525">
            <a:noFill/>
            <a:miter lim="800000"/>
            <a:headEnd/>
            <a:tailEnd/>
          </a:ln>
        </p:spPr>
        <p:txBody>
          <a:bodyPr wrap="none" anchor="ctr">
            <a:spAutoFit/>
          </a:bodyPr>
          <a:lstStyle/>
          <a:p>
            <a:r>
              <a:rPr lang="en-US" sz="2400" b="1" dirty="0" smtClean="0">
                <a:solidFill>
                  <a:schemeClr val="bg1"/>
                </a:solidFill>
                <a:latin typeface="Calibri" pitchFamily="34" charset="0"/>
              </a:rPr>
              <a:t>US-GREEK UNIVERSITY DIFFERENTIATORS</a:t>
            </a:r>
            <a:endParaRPr lang="en-US" sz="2400" b="1" dirty="0">
              <a:solidFill>
                <a:schemeClr val="bg1"/>
              </a:solidFill>
              <a:latin typeface="Calibri" pitchFamily="34" charset="0"/>
            </a:endParaRPr>
          </a:p>
        </p:txBody>
      </p:sp>
      <p:sp>
        <p:nvSpPr>
          <p:cNvPr id="12" name="TextBox 11"/>
          <p:cNvSpPr txBox="1"/>
          <p:nvPr/>
        </p:nvSpPr>
        <p:spPr>
          <a:xfrm>
            <a:off x="304800" y="914400"/>
            <a:ext cx="7924800" cy="5509200"/>
          </a:xfrm>
          <a:prstGeom prst="rect">
            <a:avLst/>
          </a:prstGeom>
          <a:noFill/>
        </p:spPr>
        <p:txBody>
          <a:bodyPr wrap="square" rtlCol="0">
            <a:spAutoFit/>
          </a:bodyPr>
          <a:lstStyle/>
          <a:p>
            <a:r>
              <a:rPr lang="en-GB" sz="2200" b="1" dirty="0" smtClean="0">
                <a:solidFill>
                  <a:srgbClr val="820000"/>
                </a:solidFill>
              </a:rPr>
              <a:t>1-LEADERSHIP: SELECTION/APPOINTMENT</a:t>
            </a:r>
          </a:p>
          <a:p>
            <a:endParaRPr lang="en-GB" sz="2200" b="1" dirty="0" smtClean="0">
              <a:solidFill>
                <a:srgbClr val="820000"/>
              </a:solidFill>
            </a:endParaRPr>
          </a:p>
          <a:p>
            <a:r>
              <a:rPr lang="en-GB" sz="2200" b="1" dirty="0" smtClean="0">
                <a:solidFill>
                  <a:srgbClr val="820000"/>
                </a:solidFill>
              </a:rPr>
              <a:t>2- COMPETITION ON THE BASIS OF METRICS THAT    ENHANCES REPUTATION WHILE MEETING MISSION GOALS</a:t>
            </a:r>
          </a:p>
          <a:p>
            <a:endParaRPr lang="en-GB" sz="2200" b="1" dirty="0" smtClean="0">
              <a:solidFill>
                <a:srgbClr val="820000"/>
              </a:solidFill>
            </a:endParaRPr>
          </a:p>
          <a:p>
            <a:r>
              <a:rPr lang="en-GB" sz="2200" b="1" dirty="0" smtClean="0">
                <a:solidFill>
                  <a:srgbClr val="820000"/>
                </a:solidFill>
              </a:rPr>
              <a:t>3-ACCREDITATION STRUCTURE/PROCESSES</a:t>
            </a:r>
          </a:p>
          <a:p>
            <a:endParaRPr lang="en-GB" sz="2200" b="1" dirty="0" smtClean="0">
              <a:solidFill>
                <a:srgbClr val="820000"/>
              </a:solidFill>
            </a:endParaRPr>
          </a:p>
          <a:p>
            <a:r>
              <a:rPr lang="en-GB" sz="2200" b="1" dirty="0" smtClean="0">
                <a:solidFill>
                  <a:srgbClr val="820000"/>
                </a:solidFill>
              </a:rPr>
              <a:t>4-STRATEGIC PLANNING AND ALIGNMENT -VISION</a:t>
            </a:r>
          </a:p>
          <a:p>
            <a:endParaRPr lang="en-GB" sz="2200" b="1" dirty="0" smtClean="0">
              <a:solidFill>
                <a:srgbClr val="820000"/>
              </a:solidFill>
            </a:endParaRPr>
          </a:p>
          <a:p>
            <a:r>
              <a:rPr lang="en-GB" sz="2200" b="1" dirty="0" smtClean="0">
                <a:solidFill>
                  <a:srgbClr val="820000"/>
                </a:solidFill>
              </a:rPr>
              <a:t>5-SELF ASSESSMENT AND EVALUATION</a:t>
            </a:r>
          </a:p>
          <a:p>
            <a:endParaRPr lang="en-GB" sz="2200" b="1" dirty="0" smtClean="0">
              <a:solidFill>
                <a:srgbClr val="820000"/>
              </a:solidFill>
            </a:endParaRPr>
          </a:p>
          <a:p>
            <a:r>
              <a:rPr lang="en-GB" sz="2200" b="1" dirty="0" smtClean="0">
                <a:solidFill>
                  <a:srgbClr val="820000"/>
                </a:solidFill>
              </a:rPr>
              <a:t>6-THE ROLE OF STUDENT BODY (ORGANIZATIONS)  ON GOVERNANCE</a:t>
            </a:r>
          </a:p>
          <a:p>
            <a:endParaRPr lang="en-GB" sz="2200" b="1" dirty="0" smtClean="0">
              <a:solidFill>
                <a:srgbClr val="820000"/>
              </a:solidFill>
            </a:endParaRPr>
          </a:p>
          <a:p>
            <a:endParaRPr lang="en-GB" sz="2200" b="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09600"/>
          </a:xfrm>
          <a:prstGeom prst="rect">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fld id="{39DD21CB-B6CC-45B1-ABBA-8B6C0315E645}" type="slidenum">
              <a:rPr lang="en-US" smtClean="0"/>
              <a:pPr/>
              <a:t>9</a:t>
            </a:fld>
            <a:endParaRPr lang="en-US" dirty="0"/>
          </a:p>
        </p:txBody>
      </p:sp>
      <p:pic>
        <p:nvPicPr>
          <p:cNvPr id="10" name="Picture 9" descr="Stevens-Official-Color copy.jpg"/>
          <p:cNvPicPr>
            <a:picLocks noChangeAspect="1"/>
          </p:cNvPicPr>
          <p:nvPr/>
        </p:nvPicPr>
        <p:blipFill>
          <a:blip r:embed="rId3" cstate="print"/>
          <a:stretch>
            <a:fillRect/>
          </a:stretch>
        </p:blipFill>
        <p:spPr>
          <a:xfrm>
            <a:off x="381000" y="6224584"/>
            <a:ext cx="1066799" cy="481016"/>
          </a:xfrm>
          <a:prstGeom prst="rect">
            <a:avLst/>
          </a:prstGeom>
        </p:spPr>
      </p:pic>
      <p:sp>
        <p:nvSpPr>
          <p:cNvPr id="11" name="Rectangle 3"/>
          <p:cNvSpPr>
            <a:spLocks noChangeArrowheads="1"/>
          </p:cNvSpPr>
          <p:nvPr/>
        </p:nvSpPr>
        <p:spPr bwMode="auto">
          <a:xfrm>
            <a:off x="0" y="85081"/>
            <a:ext cx="2798523" cy="461665"/>
          </a:xfrm>
          <a:prstGeom prst="rect">
            <a:avLst/>
          </a:prstGeom>
          <a:noFill/>
          <a:ln w="9525">
            <a:noFill/>
            <a:miter lim="800000"/>
            <a:headEnd/>
            <a:tailEnd/>
          </a:ln>
        </p:spPr>
        <p:txBody>
          <a:bodyPr wrap="none" anchor="ctr">
            <a:spAutoFit/>
          </a:bodyPr>
          <a:lstStyle/>
          <a:p>
            <a:r>
              <a:rPr lang="en-US" sz="2400" b="1" dirty="0" smtClean="0">
                <a:solidFill>
                  <a:schemeClr val="bg1"/>
                </a:solidFill>
                <a:latin typeface="Calibri" pitchFamily="34" charset="0"/>
              </a:rPr>
              <a:t>LARGE SCALE ISSUES</a:t>
            </a:r>
            <a:endParaRPr lang="en-US" sz="2400" b="1" dirty="0">
              <a:solidFill>
                <a:schemeClr val="bg1"/>
              </a:solidFill>
              <a:latin typeface="Calibri" pitchFamily="34" charset="0"/>
            </a:endParaRPr>
          </a:p>
        </p:txBody>
      </p:sp>
      <p:sp>
        <p:nvSpPr>
          <p:cNvPr id="12" name="TextBox 11"/>
          <p:cNvSpPr txBox="1"/>
          <p:nvPr/>
        </p:nvSpPr>
        <p:spPr>
          <a:xfrm>
            <a:off x="304800" y="990600"/>
            <a:ext cx="7924800" cy="5509200"/>
          </a:xfrm>
          <a:prstGeom prst="rect">
            <a:avLst/>
          </a:prstGeom>
          <a:noFill/>
        </p:spPr>
        <p:txBody>
          <a:bodyPr wrap="square" rtlCol="0">
            <a:spAutoFit/>
          </a:bodyPr>
          <a:lstStyle/>
          <a:p>
            <a:r>
              <a:rPr lang="en-GB" sz="2200" b="1" dirty="0" smtClean="0">
                <a:solidFill>
                  <a:srgbClr val="820000"/>
                </a:solidFill>
              </a:rPr>
              <a:t>1- Emergence of Private for Profit Universities</a:t>
            </a:r>
          </a:p>
          <a:p>
            <a:endParaRPr lang="en-GB" sz="2200" b="1" dirty="0" smtClean="0">
              <a:solidFill>
                <a:srgbClr val="820000"/>
              </a:solidFill>
            </a:endParaRPr>
          </a:p>
          <a:p>
            <a:r>
              <a:rPr lang="en-GB" sz="2200" b="1" dirty="0" smtClean="0">
                <a:solidFill>
                  <a:srgbClr val="820000"/>
                </a:solidFill>
              </a:rPr>
              <a:t>2- Online Education</a:t>
            </a:r>
          </a:p>
          <a:p>
            <a:endParaRPr lang="en-GB" sz="2200" b="1" dirty="0" smtClean="0">
              <a:solidFill>
                <a:srgbClr val="820000"/>
              </a:solidFill>
            </a:endParaRPr>
          </a:p>
          <a:p>
            <a:r>
              <a:rPr lang="en-GB" sz="2200" b="1" dirty="0" smtClean="0">
                <a:solidFill>
                  <a:srgbClr val="820000"/>
                </a:solidFill>
              </a:rPr>
              <a:t>3- Third Party Rankings</a:t>
            </a:r>
          </a:p>
          <a:p>
            <a:endParaRPr lang="en-GB" sz="2200" b="1" dirty="0" smtClean="0">
              <a:solidFill>
                <a:srgbClr val="820000"/>
              </a:solidFill>
            </a:endParaRPr>
          </a:p>
          <a:p>
            <a:r>
              <a:rPr lang="en-GB" sz="2200" b="1" dirty="0" smtClean="0">
                <a:solidFill>
                  <a:srgbClr val="820000"/>
                </a:solidFill>
              </a:rPr>
              <a:t>4-  Global Presence/Global Competition</a:t>
            </a:r>
          </a:p>
          <a:p>
            <a:endParaRPr lang="en-GB" sz="2200" b="1" dirty="0" smtClean="0">
              <a:solidFill>
                <a:srgbClr val="820000"/>
              </a:solidFill>
            </a:endParaRPr>
          </a:p>
          <a:p>
            <a:r>
              <a:rPr lang="en-GB" sz="2200" b="1" dirty="0" smtClean="0">
                <a:solidFill>
                  <a:srgbClr val="820000"/>
                </a:solidFill>
              </a:rPr>
              <a:t>5-  Role of Modern University in a Knowledge Economy</a:t>
            </a:r>
          </a:p>
          <a:p>
            <a:endParaRPr lang="en-GB" sz="2200" b="1" dirty="0" smtClean="0">
              <a:solidFill>
                <a:srgbClr val="820000"/>
              </a:solidFill>
            </a:endParaRPr>
          </a:p>
          <a:p>
            <a:r>
              <a:rPr lang="en-GB" sz="2200" b="1" dirty="0" smtClean="0">
                <a:solidFill>
                  <a:srgbClr val="820000"/>
                </a:solidFill>
              </a:rPr>
              <a:t>6- Pushing the Envelope of Research/Exploitation of IP</a:t>
            </a:r>
          </a:p>
          <a:p>
            <a:endParaRPr lang="en-GB" sz="2200" b="1" dirty="0" smtClean="0">
              <a:solidFill>
                <a:srgbClr val="820000"/>
              </a:solidFill>
            </a:endParaRPr>
          </a:p>
          <a:p>
            <a:r>
              <a:rPr lang="en-GB" sz="2200" b="1" dirty="0" smtClean="0">
                <a:solidFill>
                  <a:srgbClr val="820000"/>
                </a:solidFill>
              </a:rPr>
              <a:t>7- Cost of Education</a:t>
            </a:r>
          </a:p>
          <a:p>
            <a:endParaRPr lang="en-GB" sz="2200" b="1" dirty="0" smtClean="0">
              <a:solidFill>
                <a:srgbClr val="820000"/>
              </a:solidFill>
            </a:endParaRPr>
          </a:p>
          <a:p>
            <a:endParaRPr lang="en-GB" sz="2200" b="1" dirty="0" smtClean="0">
              <a:solidFill>
                <a:srgbClr val="820000"/>
              </a:solidFill>
            </a:endParaRPr>
          </a:p>
          <a:p>
            <a:endParaRPr lang="en-GB" sz="2200" b="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37423</TotalTime>
  <Words>1004</Words>
  <Application>Microsoft Office PowerPoint</Application>
  <PresentationFormat>On-screen Show (4:3)</PresentationFormat>
  <Paragraphs>218</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FY11 Total Current Funds  Revenue Budget</vt:lpstr>
      <vt:lpstr>Slide 13</vt:lpstr>
      <vt:lpstr>Slide 14</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dlt2</cp:lastModifiedBy>
  <cp:revision>259</cp:revision>
  <dcterms:created xsi:type="dcterms:W3CDTF">2010-04-05T17:27:33Z</dcterms:created>
  <dcterms:modified xsi:type="dcterms:W3CDTF">2011-01-16T11:56:44Z</dcterms:modified>
</cp:coreProperties>
</file>